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8"/>
  </p:notesMasterIdLst>
  <p:sldIdLst>
    <p:sldId id="330" r:id="rId3"/>
    <p:sldId id="479" r:id="rId4"/>
    <p:sldId id="480" r:id="rId5"/>
    <p:sldId id="335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75" r:id="rId22"/>
    <p:sldId id="476" r:id="rId23"/>
    <p:sldId id="477" r:id="rId24"/>
    <p:sldId id="478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54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301" r:id="rId43"/>
    <p:sldId id="468" r:id="rId44"/>
    <p:sldId id="471" r:id="rId45"/>
    <p:sldId id="472" r:id="rId46"/>
    <p:sldId id="469" r:id="rId47"/>
    <p:sldId id="473" r:id="rId48"/>
    <p:sldId id="474" r:id="rId49"/>
    <p:sldId id="481" r:id="rId50"/>
    <p:sldId id="482" r:id="rId51"/>
    <p:sldId id="433" r:id="rId52"/>
    <p:sldId id="434" r:id="rId53"/>
    <p:sldId id="435" r:id="rId54"/>
    <p:sldId id="436" r:id="rId55"/>
    <p:sldId id="470" r:id="rId56"/>
    <p:sldId id="33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59F28-1933-3142-9FBD-01C22AE594CA}" v="9" dt="2020-01-23T16:20:50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CB059F28-1933-3142-9FBD-01C22AE594CA}"/>
    <pc:docChg chg="custSel addSld modSld">
      <pc:chgData name="Donald Ferguson" userId="d4e141de-59d3-4362-b58c-ed2804aa0504" providerId="ADAL" clId="{CB059F28-1933-3142-9FBD-01C22AE594CA}" dt="2020-01-23T16:20:50.968" v="205" actId="207"/>
      <pc:docMkLst>
        <pc:docMk/>
      </pc:docMkLst>
      <pc:sldChg chg="addSp delSp modSp add">
        <pc:chgData name="Donald Ferguson" userId="d4e141de-59d3-4362-b58c-ed2804aa0504" providerId="ADAL" clId="{CB059F28-1933-3142-9FBD-01C22AE594CA}" dt="2020-01-23T16:15:25.236" v="80" actId="20577"/>
        <pc:sldMkLst>
          <pc:docMk/>
          <pc:sldMk cId="2480344304" sldId="481"/>
        </pc:sldMkLst>
        <pc:spChg chg="add del mod">
          <ac:chgData name="Donald Ferguson" userId="d4e141de-59d3-4362-b58c-ed2804aa0504" providerId="ADAL" clId="{CB059F28-1933-3142-9FBD-01C22AE594CA}" dt="2020-01-23T16:10:52.363" v="2" actId="478"/>
          <ac:spMkLst>
            <pc:docMk/>
            <pc:sldMk cId="2480344304" sldId="481"/>
            <ac:spMk id="3" creationId="{8824A0B1-6EE9-124F-BB21-169DFA8CCD9A}"/>
          </ac:spMkLst>
        </pc:spChg>
        <pc:spChg chg="del">
          <ac:chgData name="Donald Ferguson" userId="d4e141de-59d3-4362-b58c-ed2804aa0504" providerId="ADAL" clId="{CB059F28-1933-3142-9FBD-01C22AE594CA}" dt="2020-01-23T16:11:07.933" v="7" actId="478"/>
          <ac:spMkLst>
            <pc:docMk/>
            <pc:sldMk cId="2480344304" sldId="481"/>
            <ac:spMk id="5" creationId="{698A4739-F51F-2445-A4E6-FD72816D9249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6" creationId="{597825CE-66EF-1F4A-90BC-1F82E335FF20}"/>
          </ac:spMkLst>
        </pc:spChg>
        <pc:spChg chg="del">
          <ac:chgData name="Donald Ferguson" userId="d4e141de-59d3-4362-b58c-ed2804aa0504" providerId="ADAL" clId="{CB059F28-1933-3142-9FBD-01C22AE594CA}" dt="2020-01-23T16:11:05.983" v="6" actId="478"/>
          <ac:spMkLst>
            <pc:docMk/>
            <pc:sldMk cId="2480344304" sldId="481"/>
            <ac:spMk id="11" creationId="{45077AAA-FFAE-F34C-A0A8-7BC5AA4A9DBC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13" creationId="{CA43E88B-3A27-E347-99AA-C29AE135EEE7}"/>
          </ac:spMkLst>
        </pc:spChg>
        <pc:spChg chg="del">
          <ac:chgData name="Donald Ferguson" userId="d4e141de-59d3-4362-b58c-ed2804aa0504" providerId="ADAL" clId="{CB059F28-1933-3142-9FBD-01C22AE594CA}" dt="2020-01-23T16:11:01.632" v="4" actId="478"/>
          <ac:spMkLst>
            <pc:docMk/>
            <pc:sldMk cId="2480344304" sldId="481"/>
            <ac:spMk id="14" creationId="{17835C1F-20D5-2F40-B27F-45E027B36617}"/>
          </ac:spMkLst>
        </pc:spChg>
        <pc:spChg chg="del">
          <ac:chgData name="Donald Ferguson" userId="d4e141de-59d3-4362-b58c-ed2804aa0504" providerId="ADAL" clId="{CB059F28-1933-3142-9FBD-01C22AE594CA}" dt="2020-01-23T16:11:03.628" v="5" actId="478"/>
          <ac:spMkLst>
            <pc:docMk/>
            <pc:sldMk cId="2480344304" sldId="481"/>
            <ac:spMk id="15" creationId="{928C1175-FDA4-204E-8A7B-A561AB47D6A9}"/>
          </ac:spMkLst>
        </pc:spChg>
        <pc:spChg chg="del">
          <ac:chgData name="Donald Ferguson" userId="d4e141de-59d3-4362-b58c-ed2804aa0504" providerId="ADAL" clId="{CB059F28-1933-3142-9FBD-01C22AE594CA}" dt="2020-01-23T16:10:50.054" v="1" actId="478"/>
          <ac:spMkLst>
            <pc:docMk/>
            <pc:sldMk cId="2480344304" sldId="481"/>
            <ac:spMk id="16" creationId="{9EB744EF-8949-C047-8CDD-1D1C852C713F}"/>
          </ac:spMkLst>
        </pc:spChg>
        <pc:spChg chg="add mod">
          <ac:chgData name="Donald Ferguson" userId="d4e141de-59d3-4362-b58c-ed2804aa0504" providerId="ADAL" clId="{CB059F28-1933-3142-9FBD-01C22AE594CA}" dt="2020-01-23T16:15:06.155" v="68" actId="20577"/>
          <ac:spMkLst>
            <pc:docMk/>
            <pc:sldMk cId="2480344304" sldId="481"/>
            <ac:spMk id="17" creationId="{5199634A-674C-2F41-8AD9-E3B8C060DF08}"/>
          </ac:spMkLst>
        </pc:spChg>
        <pc:spChg chg="add mod">
          <ac:chgData name="Donald Ferguson" userId="d4e141de-59d3-4362-b58c-ed2804aa0504" providerId="ADAL" clId="{CB059F28-1933-3142-9FBD-01C22AE594CA}" dt="2020-01-23T16:15:14.329" v="71" actId="20577"/>
          <ac:spMkLst>
            <pc:docMk/>
            <pc:sldMk cId="2480344304" sldId="481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5:25.236" v="80" actId="20577"/>
          <ac:spMkLst>
            <pc:docMk/>
            <pc:sldMk cId="2480344304" sldId="481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2:16.179" v="9" actId="14100"/>
          <ac:picMkLst>
            <pc:docMk/>
            <pc:sldMk cId="2480344304" sldId="481"/>
            <ac:picMk id="4" creationId="{11F9F55F-39C2-984B-BA52-6C04AC81C1F8}"/>
          </ac:picMkLst>
        </pc:picChg>
      </pc:sldChg>
      <pc:sldChg chg="addSp modSp add">
        <pc:chgData name="Donald Ferguson" userId="d4e141de-59d3-4362-b58c-ed2804aa0504" providerId="ADAL" clId="{CB059F28-1933-3142-9FBD-01C22AE594CA}" dt="2020-01-23T16:20:50.968" v="205" actId="207"/>
        <pc:sldMkLst>
          <pc:docMk/>
          <pc:sldMk cId="3305486357" sldId="482"/>
        </pc:sldMkLst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2" creationId="{C1ABA144-BD59-954C-9616-46077AF15481}"/>
          </ac:spMkLst>
        </pc:spChg>
        <pc:spChg chg="add mod">
          <ac:chgData name="Donald Ferguson" userId="d4e141de-59d3-4362-b58c-ed2804aa0504" providerId="ADAL" clId="{CB059F28-1933-3142-9FBD-01C22AE594CA}" dt="2020-01-23T16:20:50.968" v="205" actId="207"/>
          <ac:spMkLst>
            <pc:docMk/>
            <pc:sldMk cId="3305486357" sldId="482"/>
            <ac:spMk id="3" creationId="{6C2B4F55-1C7B-C44B-9F05-41681B5E9239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1" creationId="{D0EBB589-3422-4743-8DD9-9F283BBECE77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2" creationId="{BBE3C0D3-6EFE-F544-A6F0-CC7CCF66C233}"/>
          </ac:spMkLst>
        </pc:spChg>
        <pc:spChg chg="mod">
          <ac:chgData name="Donald Ferguson" userId="d4e141de-59d3-4362-b58c-ed2804aa0504" providerId="ADAL" clId="{CB059F28-1933-3142-9FBD-01C22AE594CA}" dt="2020-01-23T16:18:36.044" v="84" actId="1076"/>
          <ac:spMkLst>
            <pc:docMk/>
            <pc:sldMk cId="3305486357" sldId="482"/>
            <ac:spMk id="17" creationId="{5199634A-674C-2F41-8AD9-E3B8C060DF08}"/>
          </ac:spMkLst>
        </pc:spChg>
        <pc:spChg chg="mod">
          <ac:chgData name="Donald Ferguson" userId="d4e141de-59d3-4362-b58c-ed2804aa0504" providerId="ADAL" clId="{CB059F28-1933-3142-9FBD-01C22AE594CA}" dt="2020-01-23T16:18:33.330" v="83" actId="1076"/>
          <ac:spMkLst>
            <pc:docMk/>
            <pc:sldMk cId="3305486357" sldId="482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8:58.394" v="128" actId="20577"/>
          <ac:spMkLst>
            <pc:docMk/>
            <pc:sldMk cId="3305486357" sldId="482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8:29.956" v="82" actId="1076"/>
          <ac:picMkLst>
            <pc:docMk/>
            <pc:sldMk cId="3305486357" sldId="482"/>
            <ac:picMk id="4" creationId="{11F9F55F-39C2-984B-BA52-6C04AC81C1F8}"/>
          </ac:picMkLst>
        </pc:picChg>
      </pc:sldChg>
    </pc:docChg>
  </pc:docChgLst>
  <pc:docChgLst>
    <pc:chgData name="Donald Ferguson" userId="d4e141de-59d3-4362-b58c-ed2804aa0504" providerId="ADAL" clId="{52D9CEC9-C1A0-8249-A626-210DE28F70FA}"/>
    <pc:docChg chg="undo custSel addSld delSld modSld">
      <pc:chgData name="Donald Ferguson" userId="d4e141de-59d3-4362-b58c-ed2804aa0504" providerId="ADAL" clId="{52D9CEC9-C1A0-8249-A626-210DE28F70FA}" dt="2020-01-20T11:39:41.893" v="1465" actId="20577"/>
      <pc:docMkLst>
        <pc:docMk/>
      </pc:docMkLst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256834678" sldId="33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73907828" sldId="33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229128735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035068582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33903334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84019916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607381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45336310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22917" sldId="42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06821685" sldId="42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13925358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24488609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58185284" sldId="423"/>
        </pc:sldMkLst>
      </pc:sldChg>
      <pc:sldChg chg="modSp add del">
        <pc:chgData name="Donald Ferguson" userId="d4e141de-59d3-4362-b58c-ed2804aa0504" providerId="ADAL" clId="{52D9CEC9-C1A0-8249-A626-210DE28F70FA}" dt="2020-01-20T11:30:47.232" v="528"/>
        <pc:sldMkLst>
          <pc:docMk/>
          <pc:sldMk cId="2423496838" sldId="423"/>
        </pc:sldMkLst>
        <pc:spChg chg="mod">
          <ac:chgData name="Donald Ferguson" userId="d4e141de-59d3-4362-b58c-ed2804aa0504" providerId="ADAL" clId="{52D9CEC9-C1A0-8249-A626-210DE28F70FA}" dt="2020-01-20T11:30:47.232" v="528"/>
          <ac:spMkLst>
            <pc:docMk/>
            <pc:sldMk cId="2423496838" sldId="423"/>
            <ac:spMk id="15362" creationId="{00000000-0000-0000-0000-000000000000}"/>
          </ac:spMkLst>
        </pc:spChg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459338838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192543780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20525928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1140329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5313893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470530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93742164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550198443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26770160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64251911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595671866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26721129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48873468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88649861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0898495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736323790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97252647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921387689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4965877" sldId="43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59381525" sldId="43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454082763" sldId="438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04912336" sldId="43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81192597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05544373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89081710" sldId="44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32290308" sldId="44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7338408" sldId="44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13474684" sldId="44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666482594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27693846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8789442" sldId="44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818392170" sldId="443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410183287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84002933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204270539" sldId="44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91129266" sldId="44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692358035" sldId="44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560536936" sldId="44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963103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3173055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34892154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39399103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52747406" sldId="45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50944052" sldId="45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77312287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87918078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115317216" sldId="45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78798837" sldId="45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68234628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18499619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1869080" sldId="45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011868805" sldId="454"/>
        </pc:sldMkLst>
      </pc:sldChg>
      <pc:sldChg chg="addSp delSp modSp add">
        <pc:chgData name="Donald Ferguson" userId="d4e141de-59d3-4362-b58c-ed2804aa0504" providerId="ADAL" clId="{52D9CEC9-C1A0-8249-A626-210DE28F70FA}" dt="2020-01-10T18:00:48.867" v="28" actId="1076"/>
        <pc:sldMkLst>
          <pc:docMk/>
          <pc:sldMk cId="131465955" sldId="473"/>
        </pc:sldMkLst>
        <pc:spChg chg="add del mod">
          <ac:chgData name="Donald Ferguson" userId="d4e141de-59d3-4362-b58c-ed2804aa0504" providerId="ADAL" clId="{52D9CEC9-C1A0-8249-A626-210DE28F70FA}" dt="2020-01-10T13:23:10.899" v="2" actId="478"/>
          <ac:spMkLst>
            <pc:docMk/>
            <pc:sldMk cId="131465955" sldId="473"/>
            <ac:spMk id="3" creationId="{3242EDA4-2C77-5745-9666-3011719A60B9}"/>
          </ac:spMkLst>
        </pc:spChg>
        <pc:spChg chg="del">
          <ac:chgData name="Donald Ferguson" userId="d4e141de-59d3-4362-b58c-ed2804aa0504" providerId="ADAL" clId="{52D9CEC9-C1A0-8249-A626-210DE28F70FA}" dt="2020-01-10T13:23:08.314" v="1" actId="478"/>
          <ac:spMkLst>
            <pc:docMk/>
            <pc:sldMk cId="131465955" sldId="473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10T13:23:19.481" v="17" actId="20577"/>
          <ac:spMkLst>
            <pc:docMk/>
            <pc:sldMk cId="131465955" sldId="47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52D9CEC9-C1A0-8249-A626-210DE28F70FA}" dt="2020-01-10T18:00:44.728" v="27" actId="14100"/>
          <ac:picMkLst>
            <pc:docMk/>
            <pc:sldMk cId="131465955" sldId="473"/>
            <ac:picMk id="2" creationId="{F1CC2EB2-638B-054A-8330-2A7D11166BBE}"/>
          </ac:picMkLst>
        </pc:picChg>
        <pc:picChg chg="add mod">
          <ac:chgData name="Donald Ferguson" userId="d4e141de-59d3-4362-b58c-ed2804aa0504" providerId="ADAL" clId="{52D9CEC9-C1A0-8249-A626-210DE28F70FA}" dt="2020-01-10T18:00:48.867" v="28" actId="1076"/>
          <ac:picMkLst>
            <pc:docMk/>
            <pc:sldMk cId="131465955" sldId="473"/>
            <ac:picMk id="3" creationId="{FF95EA88-3FBD-7E45-86AD-CB13CD047A52}"/>
          </ac:picMkLst>
        </pc:picChg>
      </pc:sldChg>
      <pc:sldChg chg="addSp delSp modSp add">
        <pc:chgData name="Donald Ferguson" userId="d4e141de-59d3-4362-b58c-ed2804aa0504" providerId="ADAL" clId="{52D9CEC9-C1A0-8249-A626-210DE28F70FA}" dt="2020-01-19T11:25:56.827" v="524" actId="14100"/>
        <pc:sldMkLst>
          <pc:docMk/>
          <pc:sldMk cId="1972779085" sldId="474"/>
        </pc:sldMkLst>
        <pc:spChg chg="add mod">
          <ac:chgData name="Donald Ferguson" userId="d4e141de-59d3-4362-b58c-ed2804aa0504" providerId="ADAL" clId="{52D9CEC9-C1A0-8249-A626-210DE28F70FA}" dt="2020-01-11T13:07:21.086" v="36" actId="1076"/>
          <ac:spMkLst>
            <pc:docMk/>
            <pc:sldMk cId="1972779085" sldId="474"/>
            <ac:spMk id="5" creationId="{698A4739-F51F-2445-A4E6-FD72816D9249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6" creationId="{597825CE-66EF-1F4A-90BC-1F82E335FF20}"/>
          </ac:spMkLst>
        </pc:spChg>
        <pc:spChg chg="add mod">
          <ac:chgData name="Donald Ferguson" userId="d4e141de-59d3-4362-b58c-ed2804aa0504" providerId="ADAL" clId="{52D9CEC9-C1A0-8249-A626-210DE28F70FA}" dt="2020-01-11T13:10:16.996" v="63" actId="207"/>
          <ac:spMkLst>
            <pc:docMk/>
            <pc:sldMk cId="1972779085" sldId="474"/>
            <ac:spMk id="11" creationId="{45077AAA-FFAE-F34C-A0A8-7BC5AA4A9DBC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13" creationId="{CA43E88B-3A27-E347-99AA-C29AE135EEE7}"/>
          </ac:spMkLst>
        </pc:spChg>
        <pc:spChg chg="add mod">
          <ac:chgData name="Donald Ferguson" userId="d4e141de-59d3-4362-b58c-ed2804aa0504" providerId="ADAL" clId="{52D9CEC9-C1A0-8249-A626-210DE28F70FA}" dt="2020-01-11T13:10:41.426" v="65" actId="207"/>
          <ac:spMkLst>
            <pc:docMk/>
            <pc:sldMk cId="1972779085" sldId="474"/>
            <ac:spMk id="14" creationId="{17835C1F-20D5-2F40-B27F-45E027B36617}"/>
          </ac:spMkLst>
        </pc:spChg>
        <pc:spChg chg="add mod">
          <ac:chgData name="Donald Ferguson" userId="d4e141de-59d3-4362-b58c-ed2804aa0504" providerId="ADAL" clId="{52D9CEC9-C1A0-8249-A626-210DE28F70FA}" dt="2020-01-11T13:10:01.957" v="62" actId="1076"/>
          <ac:spMkLst>
            <pc:docMk/>
            <pc:sldMk cId="1972779085" sldId="474"/>
            <ac:spMk id="15" creationId="{928C1175-FDA4-204E-8A7B-A561AB47D6A9}"/>
          </ac:spMkLst>
        </pc:spChg>
        <pc:spChg chg="add mod">
          <ac:chgData name="Donald Ferguson" userId="d4e141de-59d3-4362-b58c-ed2804aa0504" providerId="ADAL" clId="{52D9CEC9-C1A0-8249-A626-210DE28F70FA}" dt="2020-01-19T11:25:56.827" v="524" actId="14100"/>
          <ac:spMkLst>
            <pc:docMk/>
            <pc:sldMk cId="1972779085" sldId="474"/>
            <ac:spMk id="16" creationId="{9EB744EF-8949-C047-8CDD-1D1C852C713F}"/>
          </ac:spMkLst>
        </pc:spChg>
        <pc:spChg chg="mod">
          <ac:chgData name="Donald Ferguson" userId="d4e141de-59d3-4362-b58c-ed2804aa0504" providerId="ADAL" clId="{52D9CEC9-C1A0-8249-A626-210DE28F70FA}" dt="2020-01-11T13:16:37.433" v="447" actId="20577"/>
          <ac:spMkLst>
            <pc:docMk/>
            <pc:sldMk cId="1972779085" sldId="474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52D9CEC9-C1A0-8249-A626-210DE28F70FA}" dt="2020-01-11T13:06:18.994" v="30" actId="478"/>
          <ac:picMkLst>
            <pc:docMk/>
            <pc:sldMk cId="1972779085" sldId="474"/>
            <ac:picMk id="2" creationId="{F1CC2EB2-638B-054A-8330-2A7D11166BBE}"/>
          </ac:picMkLst>
        </pc:picChg>
        <pc:picChg chg="del">
          <ac:chgData name="Donald Ferguson" userId="d4e141de-59d3-4362-b58c-ed2804aa0504" providerId="ADAL" clId="{52D9CEC9-C1A0-8249-A626-210DE28F70FA}" dt="2020-01-11T13:06:21.054" v="31" actId="478"/>
          <ac:picMkLst>
            <pc:docMk/>
            <pc:sldMk cId="1972779085" sldId="474"/>
            <ac:picMk id="3" creationId="{FF95EA88-3FBD-7E45-86AD-CB13CD047A52}"/>
          </ac:picMkLst>
        </pc:picChg>
        <pc:picChg chg="add mod">
          <ac:chgData name="Donald Ferguson" userId="d4e141de-59d3-4362-b58c-ed2804aa0504" providerId="ADAL" clId="{52D9CEC9-C1A0-8249-A626-210DE28F70FA}" dt="2020-01-11T13:09:56.992" v="60" actId="1076"/>
          <ac:picMkLst>
            <pc:docMk/>
            <pc:sldMk cId="1972779085" sldId="474"/>
            <ac:picMk id="4" creationId="{11F9F55F-39C2-984B-BA52-6C04AC81C1F8}"/>
          </ac:picMkLst>
        </pc:picChg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58497492" sldId="47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11882939" sldId="47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30118030" sldId="476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878317614" sldId="47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4900547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74875451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00969593" sldId="47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76921790" sldId="478"/>
        </pc:sldMkLst>
      </pc:sldChg>
      <pc:sldChg chg="modSp add">
        <pc:chgData name="Donald Ferguson" userId="d4e141de-59d3-4362-b58c-ed2804aa0504" providerId="ADAL" clId="{52D9CEC9-C1A0-8249-A626-210DE28F70FA}" dt="2020-01-20T11:39:14.175" v="1439" actId="14100"/>
        <pc:sldMkLst>
          <pc:docMk/>
          <pc:sldMk cId="127081639" sldId="479"/>
        </pc:sldMkLst>
        <pc:spChg chg="mod">
          <ac:chgData name="Donald Ferguson" userId="d4e141de-59d3-4362-b58c-ed2804aa0504" providerId="ADAL" clId="{52D9CEC9-C1A0-8249-A626-210DE28F70FA}" dt="2020-01-20T11:39:14.175" v="1439" actId="14100"/>
          <ac:spMkLst>
            <pc:docMk/>
            <pc:sldMk cId="127081639" sldId="479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3:01.250" v="546" actId="20577"/>
          <ac:spMkLst>
            <pc:docMk/>
            <pc:sldMk cId="127081639" sldId="479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52D9CEC9-C1A0-8249-A626-210DE28F70FA}" dt="2020-01-20T11:32:44.689" v="531"/>
        <pc:sldMkLst>
          <pc:docMk/>
          <pc:sldMk cId="1618289532" sldId="479"/>
        </pc:sldMkLst>
      </pc:sldChg>
      <pc:sldChg chg="modSp add">
        <pc:chgData name="Donald Ferguson" userId="d4e141de-59d3-4362-b58c-ed2804aa0504" providerId="ADAL" clId="{52D9CEC9-C1A0-8249-A626-210DE28F70FA}" dt="2020-01-20T11:39:41.893" v="1465" actId="20577"/>
        <pc:sldMkLst>
          <pc:docMk/>
          <pc:sldMk cId="1499283036" sldId="480"/>
        </pc:sldMkLst>
        <pc:spChg chg="mod">
          <ac:chgData name="Donald Ferguson" userId="d4e141de-59d3-4362-b58c-ed2804aa0504" providerId="ADAL" clId="{52D9CEC9-C1A0-8249-A626-210DE28F70FA}" dt="2020-01-20T11:39:29.504" v="1441" actId="20577"/>
          <ac:spMkLst>
            <pc:docMk/>
            <pc:sldMk cId="1499283036" sldId="480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9:41.893" v="1465" actId="20577"/>
          <ac:spMkLst>
            <pc:docMk/>
            <pc:sldMk cId="1499283036" sldId="480"/>
            <ac:spMk id="33794" creationId="{2D8A47D8-DB33-E34B-A433-FC79FD290E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2E42CA-A09A-4793-8A18-57204D130B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0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4010D-B469-485C-9478-EC8472477B6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1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4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7DE4E5-79F5-4AF4-9119-D11AC2C04A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0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7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AA96B3-F44A-462E-9F3B-FC947B143E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7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57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68658-0DFD-4DB0-8AA5-9E00D97595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46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4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5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181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E3BFCD-61F2-489C-9C66-EB1B41452C5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8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AE4D7F-1E33-42F8-B511-F7C8C40A7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4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7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11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8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2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3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A03AE4-EA27-469C-8E49-6A6D23865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9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14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692E26-C62E-47DD-B019-6402D6B972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7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C50108-5EFA-4F84-9892-157B948F69F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5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85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29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6CFE8-F4B8-4635-B9A3-190ADFF2F8A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16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33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06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8066E-62EE-4B9F-B875-24DB773581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99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0F9339-897F-48D6-BF47-88403A03B1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5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EA4BD3-34B5-41A4-AD0A-924F71A283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48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F48141-AC33-4BB4-B9B9-0E58D9A72C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12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01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777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516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692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2349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65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878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860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56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11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578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701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6580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731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3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B8CAD7-46FF-4242-BDA5-2263185C4B8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4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73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16B392-AB16-433E-A341-C08B2964F8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2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5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67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828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80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92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7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875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87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33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79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75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7527" y="1093789"/>
            <a:ext cx="1030335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67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sys.com/" TargetMode="External"/><Relationship Id="rId5" Type="http://schemas.openxmlformats.org/officeDocument/2006/relationships/hyperlink" Target="https://dff-columbia.slack.com/" TargetMode="External"/><Relationship Id="rId4" Type="http://schemas.openxmlformats.org/officeDocument/2006/relationships/hyperlink" Target="mailto:dff9@columbia.edu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seekatv.com/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en.wikipedia.org/wiki/Dell_Softwa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.com/us.html" TargetMode="External"/><Relationship Id="rId5" Type="http://schemas.openxmlformats.org/officeDocument/2006/relationships/hyperlink" Target="https://en.wikipedia.org/wiki/IBM_Software_Group_(SWG)" TargetMode="External"/><Relationship Id="rId4" Type="http://schemas.openxmlformats.org/officeDocument/2006/relationships/hyperlink" Target="https://en.wikipedia.org/wiki/IBM_Fellow" TargetMode="External"/><Relationship Id="rId9" Type="http://schemas.openxmlformats.org/officeDocument/2006/relationships/hyperlink" Target="http://www.ansy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1: Introduction, Course Overview, Core Concepts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2"/>
            <a:ext cx="7656322" cy="3990273"/>
          </a:xfrm>
        </p:spPr>
        <p:txBody>
          <a:bodyPr/>
          <a:lstStyle/>
          <a:p>
            <a:r>
              <a:rPr lang="en-US" altLang="en-US" dirty="0"/>
              <a:t>Atomicity of updates</a:t>
            </a:r>
          </a:p>
          <a:p>
            <a:pPr lvl="1"/>
            <a:r>
              <a:rPr lang="en-US" altLang="en-US" dirty="0"/>
              <a:t>Failures may leave database in an inconsistent state with partial updates carried out</a:t>
            </a:r>
          </a:p>
          <a:p>
            <a:pPr lvl="1"/>
            <a:r>
              <a:rPr lang="en-US" altLang="en-US" dirty="0"/>
              <a:t>Example: Transfer of funds from one account to another should either complete or not happen at all</a:t>
            </a:r>
          </a:p>
          <a:p>
            <a:r>
              <a:rPr lang="en-US" altLang="en-US" dirty="0"/>
              <a:t>Concurrent access by multiple users</a:t>
            </a:r>
          </a:p>
          <a:p>
            <a:pPr lvl="1"/>
            <a:r>
              <a:rPr lang="en-US" altLang="en-US" dirty="0"/>
              <a:t>Concurrent access needed for performance</a:t>
            </a:r>
          </a:p>
          <a:p>
            <a:pPr lvl="1"/>
            <a:r>
              <a:rPr lang="en-US" altLang="en-US" dirty="0"/>
              <a:t>Uncontrolled concurrent accesses can lead to inconsistencies</a:t>
            </a:r>
          </a:p>
          <a:p>
            <a:pPr lvl="2"/>
            <a:r>
              <a:rPr lang="en-US" altLang="en-US" dirty="0"/>
              <a:t>Ex: Two people reading a balance (say 100) and updating it by withdrawing money (say 50 each) at the same time</a:t>
            </a:r>
          </a:p>
          <a:p>
            <a:r>
              <a:rPr lang="en-US" altLang="en-US" dirty="0"/>
              <a:t>Security problems</a:t>
            </a:r>
          </a:p>
          <a:p>
            <a:pPr lvl="1"/>
            <a:r>
              <a:rPr lang="en-US" altLang="en-US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215818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University Database Example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45023"/>
            <a:ext cx="7638802" cy="4903787"/>
          </a:xfrm>
        </p:spPr>
        <p:txBody>
          <a:bodyPr/>
          <a:lstStyle/>
          <a:p>
            <a:r>
              <a:rPr lang="en-US" altLang="en-US" dirty="0"/>
              <a:t>In this text we will be using a university database to illustrate all the concepts</a:t>
            </a:r>
          </a:p>
          <a:p>
            <a:r>
              <a:rPr lang="en-US" altLang="en-US" dirty="0"/>
              <a:t>Data consists of information about:</a:t>
            </a:r>
          </a:p>
          <a:p>
            <a:pPr lvl="1"/>
            <a:r>
              <a:rPr lang="en-US" altLang="en-US" dirty="0"/>
              <a:t>Students</a:t>
            </a:r>
          </a:p>
          <a:p>
            <a:pPr lvl="1"/>
            <a:r>
              <a:rPr lang="en-US" altLang="en-US" dirty="0"/>
              <a:t>Instructors</a:t>
            </a:r>
          </a:p>
          <a:p>
            <a:pPr lvl="1"/>
            <a:r>
              <a:rPr lang="en-US" altLang="en-US" dirty="0"/>
              <a:t>Classes</a:t>
            </a:r>
          </a:p>
          <a:p>
            <a:r>
              <a:rPr lang="en-US" altLang="en-US" dirty="0"/>
              <a:t>Application program examples:</a:t>
            </a:r>
          </a:p>
          <a:p>
            <a:pPr lvl="1"/>
            <a:r>
              <a:rPr lang="en-US" altLang="en-US" dirty="0"/>
              <a:t>Add new students, instructors, and courses</a:t>
            </a:r>
          </a:p>
          <a:p>
            <a:pPr lvl="1"/>
            <a:r>
              <a:rPr lang="en-US" altLang="en-US" dirty="0"/>
              <a:t>Register students for courses, and generate class rosters</a:t>
            </a:r>
          </a:p>
          <a:p>
            <a:pPr lvl="1"/>
            <a:r>
              <a:rPr lang="en-US" altLang="en-US" dirty="0"/>
              <a:t>Assign grades to students, compute grade point averages (GPA) and generate transcripts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93388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29811"/>
            <a:ext cx="7647680" cy="4895503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database system is a collection of interrelated data and a set of programs that allow users to access and modify these data. 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major purpose of a database system is to provide users with an abstract view of the data.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models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collection of conceptual tools for describing data, data relationships, data semantics, and consistency constraints.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abstraction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Hide the complexity  of data structures to represent data in the database from users through several levels of data abstraction.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40329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Models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57216"/>
            <a:ext cx="7802626" cy="4819329"/>
          </a:xfrm>
        </p:spPr>
        <p:txBody>
          <a:bodyPr/>
          <a:lstStyle/>
          <a:p>
            <a:r>
              <a:rPr lang="en-US" altLang="en-US" dirty="0"/>
              <a:t>A collection of tools for describing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relationships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semantics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constraints</a:t>
            </a:r>
          </a:p>
          <a:p>
            <a:r>
              <a:rPr lang="en-US" altLang="en-US" dirty="0"/>
              <a:t>Relational model</a:t>
            </a:r>
          </a:p>
          <a:p>
            <a:r>
              <a:rPr lang="en-US" altLang="en-US" dirty="0"/>
              <a:t>Entity-Relationship data model (mainly for database design) </a:t>
            </a:r>
          </a:p>
          <a:p>
            <a:r>
              <a:rPr lang="en-US" altLang="en-US" dirty="0"/>
              <a:t>Object-based data models (Object-oriented and Object-relational)</a:t>
            </a:r>
          </a:p>
          <a:p>
            <a:r>
              <a:rPr lang="en-US" altLang="en-US" dirty="0"/>
              <a:t>Semi-structured data model  (XML)</a:t>
            </a:r>
          </a:p>
          <a:p>
            <a:r>
              <a:rPr lang="en-US" altLang="en-US" dirty="0"/>
              <a:t>Other older models:</a:t>
            </a:r>
          </a:p>
          <a:p>
            <a:pPr lvl="1"/>
            <a:r>
              <a:rPr lang="en-US" altLang="en-US" dirty="0"/>
              <a:t>Network model </a:t>
            </a:r>
          </a:p>
          <a:p>
            <a:pPr lvl="1"/>
            <a:r>
              <a:rPr lang="en-US" altLang="en-US" dirty="0"/>
              <a:t>Hierarchical model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1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91327"/>
            <a:ext cx="7924546" cy="1490914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6836617" y="2289431"/>
            <a:ext cx="642938" cy="478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7064694" y="2012968"/>
            <a:ext cx="788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6100288" y="2286476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2282914" y="2854284"/>
            <a:ext cx="5258309" cy="356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8280371" y="307852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7579090" y="3268646"/>
            <a:ext cx="395288" cy="21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7532170" y="3292829"/>
            <a:ext cx="395288" cy="1812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5" y="993387"/>
            <a:ext cx="905257" cy="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33317" y="1952275"/>
            <a:ext cx="1326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Ted Codd</a:t>
            </a:r>
            <a:b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</a:br>
            <a:r>
              <a:rPr lang="en-IN" sz="105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Turing Award 1981</a:t>
            </a:r>
          </a:p>
        </p:txBody>
      </p:sp>
    </p:spTree>
    <p:extLst>
      <p:ext uri="{BB962C8B-B14F-4D97-AF65-F5344CB8AC3E}">
        <p14:creationId xmlns:p14="http://schemas.microsoft.com/office/powerpoint/2010/main" val="355019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 Sample Relational Database</a:t>
            </a:r>
          </a:p>
        </p:txBody>
      </p:sp>
      <p:pic>
        <p:nvPicPr>
          <p:cNvPr id="27650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5" y="1345475"/>
            <a:ext cx="4197313" cy="50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77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Levels of Abstraction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3" cy="4903787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Physical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how a record (e.g., instructor) is stored.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Logical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data stored in database, and the relationships among the data.</a:t>
            </a:r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	type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= </a:t>
            </a:r>
            <a:r>
              <a:rPr lang="en-US" altLang="en-US" b="1" dirty="0"/>
              <a:t>record</a:t>
            </a:r>
            <a:endParaRPr lang="en-US" altLang="en-US" dirty="0"/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ID</a:t>
            </a:r>
            <a:r>
              <a:rPr lang="en-US" altLang="en-US" dirty="0"/>
              <a:t> : string;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dept_name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salary</a:t>
            </a:r>
            <a:r>
              <a:rPr lang="en-US" altLang="en-US" dirty="0"/>
              <a:t> : integer;</a:t>
            </a:r>
          </a:p>
          <a:p>
            <a:pPr lvl="4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View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application programs hide details of data types.  Views can also hide information (such as an employee</a:t>
            </a:r>
            <a:r>
              <a:rPr lang="ja-JP" altLang="en-US" dirty="0"/>
              <a:t>’</a:t>
            </a:r>
            <a:r>
              <a:rPr lang="en-US" altLang="ja-JP" dirty="0"/>
              <a:t>s salary) for security purposes.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72112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472691" y="1151972"/>
            <a:ext cx="454913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An architecture for a database system </a:t>
            </a:r>
          </a:p>
        </p:txBody>
      </p:sp>
      <p:pic>
        <p:nvPicPr>
          <p:cNvPr id="194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10" y="1799807"/>
            <a:ext cx="5012055" cy="293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87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8435"/>
            <a:ext cx="8077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Instances and Schemas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201233"/>
            <a:ext cx="7638802" cy="4903787"/>
          </a:xfrm>
        </p:spPr>
        <p:txBody>
          <a:bodyPr/>
          <a:lstStyle/>
          <a:p>
            <a:r>
              <a:rPr lang="en-US" altLang="en-US" dirty="0"/>
              <a:t>Similar to types and variables in programming languages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Logical Schema </a:t>
            </a:r>
            <a:r>
              <a:rPr lang="en-US" altLang="en-US" dirty="0"/>
              <a:t>– the overall logical structure of the database </a:t>
            </a:r>
          </a:p>
          <a:p>
            <a:pPr lvl="1"/>
            <a:r>
              <a:rPr lang="en-US" altLang="en-US" dirty="0"/>
              <a:t>Example: The database consists of information about a set of customers and accounts in a bank and the relationship between them</a:t>
            </a:r>
          </a:p>
          <a:p>
            <a:pPr lvl="2"/>
            <a:r>
              <a:rPr lang="en-US" altLang="en-US" dirty="0"/>
              <a:t>Analogous to type information of a variable in a program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Physical schema </a:t>
            </a:r>
            <a:r>
              <a:rPr lang="en-US" altLang="en-US" dirty="0"/>
              <a:t>– the overall physical  structure of the database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Instance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– the actual content of the database at a particular point in time </a:t>
            </a:r>
          </a:p>
          <a:p>
            <a:pPr lvl="1"/>
            <a:r>
              <a:rPr lang="en-US" altLang="en-US" dirty="0"/>
              <a:t>Analogous to the value of a variable</a:t>
            </a:r>
          </a:p>
        </p:txBody>
      </p:sp>
    </p:spTree>
    <p:extLst>
      <p:ext uri="{BB962C8B-B14F-4D97-AF65-F5344CB8AC3E}">
        <p14:creationId xmlns:p14="http://schemas.microsoft.com/office/powerpoint/2010/main" val="173632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Physical Data Independence </a:t>
            </a:r>
            <a:endParaRPr lang="en-US" altLang="en-US" dirty="0"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50545"/>
            <a:ext cx="7558904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Physical Data Independence </a:t>
            </a:r>
            <a:r>
              <a:rPr lang="en-US" altLang="en-US" dirty="0"/>
              <a:t>– the ability to modify the physical schema without changing the logical schema</a:t>
            </a:r>
          </a:p>
          <a:p>
            <a:pPr lvl="1"/>
            <a:r>
              <a:rPr lang="en-US" altLang="en-US" dirty="0"/>
              <a:t>Applications depend on the logical schema</a:t>
            </a:r>
          </a:p>
          <a:p>
            <a:pPr lvl="1"/>
            <a:r>
              <a:rPr lang="en-US" altLang="en-US" dirty="0"/>
              <a:t>In general, the interfaces between the various levels and components should be well defined so that changes in some parts do not seriously influence others.</a:t>
            </a:r>
          </a:p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72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2400" dirty="0"/>
              <a:t>Unfortunately, the first couple of lectures’ content will jump back and forth between:</a:t>
            </a:r>
          </a:p>
          <a:p>
            <a:pPr lvl="1"/>
            <a:r>
              <a:rPr lang="en-US" sz="1800" dirty="0"/>
              <a:t>PowerPoint slides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pPr lvl="1"/>
            <a:endParaRPr lang="en-US" sz="1800" dirty="0"/>
          </a:p>
          <a:p>
            <a:r>
              <a:rPr lang="en-US" sz="2200" dirty="0"/>
              <a:t>I am accommodating people who watch the recorded lecture videos.</a:t>
            </a:r>
          </a:p>
          <a:p>
            <a:pPr lvl="1"/>
            <a:r>
              <a:rPr lang="en-US" sz="1800" dirty="0"/>
              <a:t>The recording format contains a a closeup window of the slides, if I use the podium computer/slides.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Jupyter</a:t>
            </a:r>
            <a:r>
              <a:rPr lang="en-US" sz="1800" dirty="0"/>
              <a:t> notebook does not appear in the closeup window if I use my laptop.</a:t>
            </a:r>
          </a:p>
          <a:p>
            <a:pPr lvl="1"/>
            <a:r>
              <a:rPr lang="en-US" sz="1800" dirty="0"/>
              <a:t>I cannot run the </a:t>
            </a:r>
            <a:r>
              <a:rPr lang="en-US" sz="1800" dirty="0" err="1"/>
              <a:t>Jupyter</a:t>
            </a:r>
            <a:r>
              <a:rPr lang="en-US" sz="1800" dirty="0"/>
              <a:t> notebook on the podium computer because I have installed software for the course</a:t>
            </a:r>
            <a:br>
              <a:rPr lang="en-US" sz="1800" dirty="0"/>
            </a:br>
            <a:r>
              <a:rPr lang="en-US" sz="1800" dirty="0"/>
              <a:t>on my laptop.</a:t>
            </a:r>
          </a:p>
          <a:p>
            <a:pPr lvl="1"/>
            <a:r>
              <a:rPr lang="en-US" sz="1800" dirty="0"/>
              <a:t>The notebook and installed code allow me to run sample code and queries.</a:t>
            </a:r>
          </a:p>
          <a:p>
            <a:pPr lvl="1"/>
            <a:endParaRPr lang="en-US" sz="1800" dirty="0"/>
          </a:p>
          <a:p>
            <a:r>
              <a:rPr lang="en-US" sz="2200" dirty="0"/>
              <a:t>You will get access to slides, </a:t>
            </a:r>
            <a:r>
              <a:rPr lang="en-US" sz="2200" dirty="0" err="1"/>
              <a:t>Jupyter</a:t>
            </a:r>
            <a:r>
              <a:rPr lang="en-US" sz="2200" dirty="0"/>
              <a:t> notebooks and lecture recordings.</a:t>
            </a:r>
          </a:p>
          <a:p>
            <a:endParaRPr lang="en-US" sz="2200" dirty="0"/>
          </a:p>
          <a:p>
            <a:r>
              <a:rPr lang="en-US" sz="2200" dirty="0"/>
              <a:t>We will try/pilot online systems this semester, which hopefully will simplify lecture material/format.</a:t>
            </a:r>
          </a:p>
        </p:txBody>
      </p:sp>
    </p:spTree>
    <p:extLst>
      <p:ext uri="{BB962C8B-B14F-4D97-AF65-F5344CB8AC3E}">
        <p14:creationId xmlns:p14="http://schemas.microsoft.com/office/powerpoint/2010/main" val="12708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Definition Language (DDL)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06943"/>
            <a:ext cx="7401096" cy="4903787"/>
          </a:xfrm>
        </p:spPr>
        <p:txBody>
          <a:bodyPr/>
          <a:lstStyle/>
          <a:p>
            <a:r>
              <a:rPr lang="en-US" altLang="en-US" dirty="0"/>
              <a:t>Specification notation for defining the database schema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Example:	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r>
              <a:rPr lang="en-US" altLang="en-US" dirty="0"/>
              <a:t>DDL compiler generates a set of table templates stored in a </a:t>
            </a:r>
            <a:r>
              <a:rPr lang="en-US" altLang="en-US" b="1" i="1" dirty="0">
                <a:solidFill>
                  <a:srgbClr val="002060"/>
                </a:solidFill>
              </a:rPr>
              <a:t>data dictionary</a:t>
            </a:r>
          </a:p>
          <a:p>
            <a:r>
              <a:rPr lang="en-US" altLang="en-US" dirty="0"/>
              <a:t>Data dictionary contains metadata (i.e., data about data)</a:t>
            </a:r>
          </a:p>
          <a:p>
            <a:pPr lvl="1"/>
            <a:r>
              <a:rPr lang="en-US" altLang="en-US" dirty="0"/>
              <a:t>Database schema </a:t>
            </a:r>
          </a:p>
          <a:p>
            <a:pPr lvl="1"/>
            <a:r>
              <a:rPr lang="en-US" altLang="en-US" dirty="0"/>
              <a:t>Integrity constraints</a:t>
            </a:r>
          </a:p>
          <a:p>
            <a:pPr lvl="2"/>
            <a:r>
              <a:rPr lang="en-US" altLang="en-US" dirty="0"/>
              <a:t>Primary key (ID uniquely identifies instructors)</a:t>
            </a:r>
          </a:p>
          <a:p>
            <a:pPr lvl="1"/>
            <a:r>
              <a:rPr lang="en-US" altLang="en-US" dirty="0"/>
              <a:t>Authorization</a:t>
            </a:r>
          </a:p>
          <a:p>
            <a:pPr lvl="2"/>
            <a:r>
              <a:rPr lang="en-US" altLang="en-US" dirty="0"/>
              <a:t>Who can access what</a:t>
            </a:r>
          </a:p>
        </p:txBody>
      </p:sp>
    </p:spTree>
    <p:extLst>
      <p:ext uri="{BB962C8B-B14F-4D97-AF65-F5344CB8AC3E}">
        <p14:creationId xmlns:p14="http://schemas.microsoft.com/office/powerpoint/2010/main" val="371188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(DML)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91"/>
            <a:ext cx="7550027" cy="4903787"/>
          </a:xfrm>
        </p:spPr>
        <p:txBody>
          <a:bodyPr/>
          <a:lstStyle/>
          <a:p>
            <a:r>
              <a:rPr lang="en-US" altLang="en-US" dirty="0"/>
              <a:t>Language for accessing and updating the data organized by the appropriate data model</a:t>
            </a:r>
          </a:p>
          <a:p>
            <a:pPr lvl="1"/>
            <a:r>
              <a:rPr lang="en-US" altLang="en-US" dirty="0"/>
              <a:t>DML also known as query language</a:t>
            </a:r>
          </a:p>
          <a:p>
            <a:r>
              <a:rPr lang="en-US" altLang="en-US" dirty="0"/>
              <a:t>Two classes of languages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Pure </a:t>
            </a:r>
            <a:r>
              <a:rPr lang="en-US" altLang="en-US" dirty="0"/>
              <a:t>– used for proving properties about computational power and for optimization</a:t>
            </a:r>
          </a:p>
          <a:p>
            <a:pPr lvl="2"/>
            <a:r>
              <a:rPr lang="en-US" altLang="en-US" dirty="0"/>
              <a:t>Relational Algebra</a:t>
            </a:r>
          </a:p>
          <a:p>
            <a:pPr lvl="2"/>
            <a:r>
              <a:rPr lang="en-US" altLang="en-US" dirty="0"/>
              <a:t>Tuple relational calculus</a:t>
            </a:r>
          </a:p>
          <a:p>
            <a:pPr lvl="2"/>
            <a:r>
              <a:rPr lang="en-US" altLang="en-US" dirty="0"/>
              <a:t>Domain relational calculus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Commercial </a:t>
            </a:r>
            <a:r>
              <a:rPr lang="en-US" altLang="en-US" dirty="0"/>
              <a:t>– used in commercial systems</a:t>
            </a:r>
          </a:p>
          <a:p>
            <a:pPr lvl="2"/>
            <a:r>
              <a:rPr lang="en-US" altLang="en-US" dirty="0"/>
              <a:t>SQL is the most widely used commercial language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831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(Cont.)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207"/>
            <a:ext cx="7541148" cy="4234274"/>
          </a:xfrm>
        </p:spPr>
        <p:txBody>
          <a:bodyPr/>
          <a:lstStyle/>
          <a:p>
            <a:r>
              <a:rPr lang="en-US" altLang="en-US" dirty="0"/>
              <a:t>There are basically two types of data-manipulation language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Procedural DML </a:t>
            </a:r>
            <a:r>
              <a:rPr lang="en-US" altLang="en-US" dirty="0">
                <a:cs typeface="ＭＳ Ｐゴシック" charset="0"/>
              </a:rPr>
              <a:t>--  require a user to specify what data are needed and how to get those data.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Declarative DML  </a:t>
            </a:r>
            <a:r>
              <a:rPr lang="en-US" altLang="en-US" dirty="0">
                <a:cs typeface="ＭＳ Ｐゴシック" charset="0"/>
              </a:rPr>
              <a:t>-- require a user to specify what data are needed without specifying how to get those data. </a:t>
            </a:r>
          </a:p>
          <a:p>
            <a:r>
              <a:rPr lang="en-US" altLang="en-US" dirty="0"/>
              <a:t>Declarative DMLs are usually easier to learn and use than are procedural DMLs.  </a:t>
            </a:r>
          </a:p>
          <a:p>
            <a:r>
              <a:rPr lang="en-US" altLang="en-US" dirty="0"/>
              <a:t>Declarative DMLs are also referred to as non-procedural DMLs</a:t>
            </a:r>
          </a:p>
          <a:p>
            <a:r>
              <a:rPr lang="en-US" altLang="en-US" dirty="0"/>
              <a:t>The portion of a DML that involves information retrieval is called a </a:t>
            </a:r>
            <a:r>
              <a:rPr lang="en-US" altLang="en-US" b="1" dirty="0">
                <a:solidFill>
                  <a:srgbClr val="002060"/>
                </a:solidFill>
              </a:rPr>
              <a:t>query</a:t>
            </a:r>
            <a:r>
              <a:rPr lang="en-US" altLang="en-US" dirty="0"/>
              <a:t> language.  </a:t>
            </a:r>
          </a:p>
        </p:txBody>
      </p:sp>
    </p:spTree>
    <p:extLst>
      <p:ext uri="{BB962C8B-B14F-4D97-AF65-F5344CB8AC3E}">
        <p14:creationId xmlns:p14="http://schemas.microsoft.com/office/powerpoint/2010/main" val="237487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SQL Query Language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359"/>
            <a:ext cx="7603292" cy="4806338"/>
          </a:xfrm>
        </p:spPr>
        <p:txBody>
          <a:bodyPr/>
          <a:lstStyle/>
          <a:p>
            <a:r>
              <a:rPr lang="en-US" altLang="en-US" dirty="0"/>
              <a:t>SQL  query language is nonprocedural. A query takes as input several tables (possibly only one) and always returns a single table.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Example 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ja-JP" dirty="0"/>
              <a:t>'Comp. Sci.'</a:t>
            </a:r>
            <a:endParaRPr lang="en-US" altLang="en-US" dirty="0"/>
          </a:p>
          <a:p>
            <a:r>
              <a:rPr lang="en-US" altLang="en-US" dirty="0"/>
              <a:t>SQL is </a:t>
            </a:r>
            <a:r>
              <a:rPr lang="en-US" altLang="en-US" b="1" dirty="0">
                <a:solidFill>
                  <a:srgbClr val="002060"/>
                </a:solidFill>
              </a:rPr>
              <a:t>NOT</a:t>
            </a:r>
            <a:r>
              <a:rPr lang="en-US" altLang="en-US" dirty="0"/>
              <a:t> a Turing machine equivalent language</a:t>
            </a:r>
          </a:p>
          <a:p>
            <a:r>
              <a:rPr lang="en-US" altLang="en-US" dirty="0"/>
              <a:t>To be able to compute complex functions SQL is usually embedded in some higher-level language</a:t>
            </a:r>
          </a:p>
          <a:p>
            <a:r>
              <a:rPr lang="en-US" altLang="en-US" dirty="0"/>
              <a:t>Application programs generally access databases through one of</a:t>
            </a:r>
          </a:p>
          <a:p>
            <a:pPr lvl="1"/>
            <a:r>
              <a:rPr lang="en-US" altLang="en-US" dirty="0"/>
              <a:t>Language extensions to allow embedded SQL</a:t>
            </a:r>
          </a:p>
          <a:p>
            <a:pPr lvl="1"/>
            <a:r>
              <a:rPr lang="en-US" altLang="en-US" dirty="0"/>
              <a:t>Application program interface (e.g., ODBC/JDBC) which allow SQL queries to be sent to a database</a:t>
            </a:r>
          </a:p>
          <a:p>
            <a:pPr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10096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Access from Application Program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007"/>
            <a:ext cx="7585537" cy="4903787"/>
          </a:xfrm>
        </p:spPr>
        <p:txBody>
          <a:bodyPr/>
          <a:lstStyle/>
          <a:p>
            <a:r>
              <a:rPr lang="en-US" altLang="en-US" dirty="0"/>
              <a:t>Non-procedural query languages such as SQL are not as powerful as a universal Turing machine.</a:t>
            </a:r>
            <a:r>
              <a:rPr lang="en-US" altLang="en-US" dirty="0">
                <a:sym typeface="Symbol" panose="05050102010706020507" pitchFamily="18" charset="2"/>
              </a:rPr>
              <a:t>  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SQL does not support actions such as input from users, output to displays, or communication over the network.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Such computations and actions must be written in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host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language</a:t>
            </a:r>
            <a:r>
              <a:rPr lang="en-US" altLang="en-US" dirty="0">
                <a:sym typeface="Symbol" panose="05050102010706020507" pitchFamily="18" charset="2"/>
              </a:rPr>
              <a:t>, such as C/C++, Java or Python, with embedded SQL queries that access the data in the database.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Application programs </a:t>
            </a:r>
            <a:r>
              <a:rPr lang="en-US" altLang="en-US" dirty="0">
                <a:sym typeface="Symbol" panose="05050102010706020507" pitchFamily="18" charset="2"/>
              </a:rPr>
              <a:t>-- are programs that are used to interact with the database in this fashion.  </a:t>
            </a:r>
          </a:p>
        </p:txBody>
      </p:sp>
    </p:spTree>
    <p:extLst>
      <p:ext uri="{BB962C8B-B14F-4D97-AF65-F5344CB8AC3E}">
        <p14:creationId xmlns:p14="http://schemas.microsoft.com/office/powerpoint/2010/main" val="3059381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Design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518300" y="1535769"/>
            <a:ext cx="7457242" cy="4425713"/>
          </a:xfrm>
        </p:spPr>
        <p:txBody>
          <a:bodyPr/>
          <a:lstStyle/>
          <a:p>
            <a:r>
              <a:rPr lang="en-US" altLang="en-US" dirty="0"/>
              <a:t>Logical Design –  Deciding on the database schema. Database design requires that we find a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collection of relation schemas.</a:t>
            </a:r>
          </a:p>
          <a:p>
            <a:pPr lvl="1"/>
            <a:r>
              <a:rPr lang="en-US" altLang="en-US" dirty="0"/>
              <a:t>Business decision – What attributes should we record in the database?</a:t>
            </a:r>
          </a:p>
          <a:p>
            <a:pPr lvl="1"/>
            <a:r>
              <a:rPr lang="en-US" altLang="en-US" dirty="0"/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/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92351" y="1089306"/>
            <a:ext cx="81440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The process of designing the general structure of the database:</a:t>
            </a:r>
          </a:p>
        </p:txBody>
      </p:sp>
    </p:spTree>
    <p:extLst>
      <p:ext uri="{BB962C8B-B14F-4D97-AF65-F5344CB8AC3E}">
        <p14:creationId xmlns:p14="http://schemas.microsoft.com/office/powerpoint/2010/main" val="340491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54751"/>
            <a:ext cx="7550026" cy="4903787"/>
          </a:xfrm>
        </p:spPr>
        <p:txBody>
          <a:bodyPr/>
          <a:lstStyle/>
          <a:p>
            <a:r>
              <a:rPr lang="en-US" altLang="en-US" dirty="0"/>
              <a:t>A database system is partitioned into modules that deal with each of the responsibilities of the overall system.  </a:t>
            </a:r>
          </a:p>
          <a:p>
            <a:r>
              <a:rPr lang="en-US" altLang="en-US" dirty="0"/>
              <a:t>The functional components of a database system can be divided into</a:t>
            </a:r>
          </a:p>
          <a:p>
            <a:pPr lvl="1"/>
            <a:r>
              <a:rPr lang="en-US" altLang="en-US" dirty="0"/>
              <a:t>The storage manager,</a:t>
            </a:r>
          </a:p>
          <a:p>
            <a:pPr lvl="1"/>
            <a:r>
              <a:rPr lang="en-US" altLang="en-US" dirty="0"/>
              <a:t>The  query processor component, </a:t>
            </a:r>
          </a:p>
          <a:p>
            <a:pPr lvl="1"/>
            <a:r>
              <a:rPr lang="en-US" altLang="en-US" dirty="0"/>
              <a:t>The transaction management component.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5544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46143"/>
            <a:ext cx="7638803" cy="4903787"/>
          </a:xfrm>
        </p:spPr>
        <p:txBody>
          <a:bodyPr/>
          <a:lstStyle/>
          <a:p>
            <a:r>
              <a:rPr lang="en-US" altLang="en-US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dirty="0"/>
              <a:t>The storage manager is responsible to the following tasks: </a:t>
            </a:r>
          </a:p>
          <a:p>
            <a:pPr lvl="1"/>
            <a:r>
              <a:rPr lang="en-US" altLang="en-US" dirty="0"/>
              <a:t>Interaction with the OS file manager </a:t>
            </a:r>
          </a:p>
          <a:p>
            <a:pPr lvl="1"/>
            <a:r>
              <a:rPr lang="en-US" altLang="en-US" dirty="0"/>
              <a:t>Efficient storing, retrieving and updating of data\</a:t>
            </a:r>
          </a:p>
          <a:p>
            <a:r>
              <a:rPr lang="en-US" altLang="en-US" dirty="0"/>
              <a:t>The storage manager components include:</a:t>
            </a:r>
          </a:p>
          <a:p>
            <a:pPr lvl="1"/>
            <a:r>
              <a:rPr lang="en-US" altLang="en-US" dirty="0"/>
              <a:t>Authorization and integrity manager</a:t>
            </a:r>
          </a:p>
          <a:p>
            <a:pPr lvl="1"/>
            <a:r>
              <a:rPr lang="en-US" altLang="en-US" dirty="0"/>
              <a:t>Transaction manager</a:t>
            </a:r>
          </a:p>
          <a:p>
            <a:pPr lvl="1"/>
            <a:r>
              <a:rPr lang="en-US" altLang="en-US" dirty="0"/>
              <a:t>File manager</a:t>
            </a:r>
          </a:p>
          <a:p>
            <a:pPr lvl="1"/>
            <a:r>
              <a:rPr lang="en-US" altLang="en-US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908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82239"/>
            <a:ext cx="7683192" cy="3270306"/>
          </a:xfrm>
        </p:spPr>
        <p:txBody>
          <a:bodyPr/>
          <a:lstStyle/>
          <a:p>
            <a:r>
              <a:rPr lang="en-US" altLang="en-US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dirty="0"/>
              <a:t>Data files -- store the database itself</a:t>
            </a:r>
          </a:p>
          <a:p>
            <a:pPr lvl="1"/>
            <a:r>
              <a:rPr lang="en-US" altLang="en-US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338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039"/>
            <a:ext cx="7603293" cy="4903787"/>
          </a:xfrm>
        </p:spPr>
        <p:txBody>
          <a:bodyPr/>
          <a:lstStyle/>
          <a:p>
            <a:r>
              <a:rPr lang="en-US" altLang="en-US" dirty="0"/>
              <a:t>The query processor components include:</a:t>
            </a:r>
          </a:p>
          <a:p>
            <a:pPr lvl="1"/>
            <a:r>
              <a:rPr lang="en-US" altLang="en-US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64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Notebook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9283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92170"/>
      </p:ext>
    </p:extLst>
  </p:cSld>
  <p:clrMapOvr>
    <a:masterClrMapping/>
  </p:clrMapOvr>
  <p:transition advTm="152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Transaction Management	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367"/>
            <a:ext cx="7567781" cy="3661090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A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 transaction </a:t>
            </a:r>
            <a:r>
              <a:rPr lang="en-US" altLang="en-US" dirty="0"/>
              <a:t>is a collection of operations that performs a single logical function in a database application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Transaction-management component </a:t>
            </a:r>
            <a:r>
              <a:rPr lang="en-US" altLang="en-US" dirty="0"/>
              <a:t>ensures that the database remains in a consistent (correct) state despite system failures (e.g., power failures and operating system crashes) and transaction failures.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Concurrency-control manager </a:t>
            </a:r>
            <a:r>
              <a:rPr lang="en-US" altLang="en-US" dirty="0"/>
              <a:t>controls the interaction among the concurrent transactions, to ensure the consistency of the database.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</a:p>
          <a:p>
            <a:endParaRPr lang="en-US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0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Architecture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89"/>
            <a:ext cx="7354718" cy="4903787"/>
          </a:xfrm>
        </p:spPr>
        <p:txBody>
          <a:bodyPr/>
          <a:lstStyle/>
          <a:p>
            <a:r>
              <a:rPr lang="en-US" altLang="en-US" sz="1800" dirty="0"/>
              <a:t>Centralized databases</a:t>
            </a:r>
          </a:p>
          <a:p>
            <a:pPr lvl="1"/>
            <a:r>
              <a:rPr lang="en-US" altLang="en-US" dirty="0"/>
              <a:t>One to a few cores, shared memory</a:t>
            </a:r>
          </a:p>
          <a:p>
            <a:r>
              <a:rPr lang="en-US" altLang="en-US" sz="1800" dirty="0"/>
              <a:t>Client-server, </a:t>
            </a:r>
          </a:p>
          <a:p>
            <a:pPr lvl="1"/>
            <a:r>
              <a:rPr lang="en-US" altLang="en-US" dirty="0"/>
              <a:t>One server machine executes work on behalf of multiple client machines.</a:t>
            </a:r>
          </a:p>
          <a:p>
            <a:r>
              <a:rPr lang="en-US" altLang="en-US" sz="1800" dirty="0"/>
              <a:t>Parallel databases</a:t>
            </a:r>
          </a:p>
          <a:p>
            <a:pPr lvl="1"/>
            <a:r>
              <a:rPr lang="en-US" altLang="en-US" dirty="0"/>
              <a:t>Many core shared memory</a:t>
            </a:r>
          </a:p>
          <a:p>
            <a:pPr lvl="1"/>
            <a:r>
              <a:rPr lang="en-US" altLang="en-US" dirty="0"/>
              <a:t>Shared disk</a:t>
            </a:r>
          </a:p>
          <a:p>
            <a:pPr lvl="1"/>
            <a:r>
              <a:rPr lang="en-US" altLang="en-US" dirty="0"/>
              <a:t>Shared nothing</a:t>
            </a:r>
          </a:p>
          <a:p>
            <a:r>
              <a:rPr lang="en-US" altLang="en-US" sz="1800" dirty="0"/>
              <a:t>Distributed databases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Geographical distribution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Schema/data heterogeneity</a:t>
            </a:r>
          </a:p>
        </p:txBody>
      </p:sp>
    </p:spTree>
    <p:extLst>
      <p:ext uri="{BB962C8B-B14F-4D97-AF65-F5344CB8AC3E}">
        <p14:creationId xmlns:p14="http://schemas.microsoft.com/office/powerpoint/2010/main" val="3204270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Applications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678097" y="1569919"/>
            <a:ext cx="7359588" cy="3331266"/>
          </a:xfrm>
        </p:spPr>
        <p:txBody>
          <a:bodyPr/>
          <a:lstStyle/>
          <a:p>
            <a:r>
              <a:rPr lang="en-US" altLang="en-US" dirty="0"/>
              <a:t>Two-tier architecture --  the application resides at the client machine, where it invokes database system functionality at the server machine</a:t>
            </a:r>
          </a:p>
          <a:p>
            <a:r>
              <a:rPr lang="en-US" altLang="en-US" dirty="0"/>
              <a:t>Three-tier architecture -- the client machine acts as a front end and does not contain any direct database calls.  </a:t>
            </a:r>
          </a:p>
          <a:p>
            <a:pPr lvl="1"/>
            <a:r>
              <a:rPr lang="en-US" altLang="en-US" dirty="0"/>
              <a:t>The client end communicates with an application server, usually through a forms interface.  </a:t>
            </a:r>
          </a:p>
          <a:p>
            <a:pPr lvl="1"/>
            <a:r>
              <a:rPr lang="en-US" altLang="en-US" dirty="0"/>
              <a:t>The application server in turn communicates with a database system to access data.  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92350" y="1170433"/>
            <a:ext cx="70954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Database applications are usually partitioned into two or three parts</a:t>
            </a:r>
          </a:p>
        </p:txBody>
      </p:sp>
    </p:spTree>
    <p:extLst>
      <p:ext uri="{BB962C8B-B14F-4D97-AF65-F5344CB8AC3E}">
        <p14:creationId xmlns:p14="http://schemas.microsoft.com/office/powerpoint/2010/main" val="152186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Two-tier and three-tier architectures</a:t>
            </a:r>
          </a:p>
        </p:txBody>
      </p:sp>
      <p:sp>
        <p:nvSpPr>
          <p:cNvPr id="59394" name="Rectangle 10"/>
          <p:cNvSpPr>
            <a:spLocks noChangeArrowheads="1"/>
          </p:cNvSpPr>
          <p:nvPr/>
        </p:nvSpPr>
        <p:spPr bwMode="auto">
          <a:xfrm>
            <a:off x="7458076" y="276582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11"/>
          <p:cNvSpPr>
            <a:spLocks noChangeArrowheads="1"/>
          </p:cNvSpPr>
          <p:nvPr/>
        </p:nvSpPr>
        <p:spPr bwMode="auto">
          <a:xfrm>
            <a:off x="7562851" y="396597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7524751" y="467082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pic>
        <p:nvPicPr>
          <p:cNvPr id="2051" name="Picture 3" descr="C:\Users\as668\Desktop\1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0135" y="1460273"/>
            <a:ext cx="5833705" cy="3735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235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Users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651464" y="1504159"/>
            <a:ext cx="7350711" cy="4262658"/>
          </a:xfrm>
        </p:spPr>
        <p:txBody>
          <a:bodyPr/>
          <a:lstStyle/>
          <a:p>
            <a:r>
              <a:rPr lang="en-US" altLang="en-US" dirty="0"/>
              <a:t>Naive users -- unsophisticated users who interact with the system by invoking one of the application programs that have been written previously. </a:t>
            </a:r>
          </a:p>
          <a:p>
            <a:r>
              <a:rPr lang="en-US" altLang="en-US" dirty="0"/>
              <a:t>Application programmers -- are computer professionals who write application programs. </a:t>
            </a:r>
          </a:p>
          <a:p>
            <a:r>
              <a:rPr lang="en-US" altLang="en-US" dirty="0"/>
              <a:t>Sophisticated users -- interact with the system without writing programs</a:t>
            </a:r>
          </a:p>
          <a:p>
            <a:pPr lvl="1"/>
            <a:r>
              <a:rPr lang="en-US" altLang="en-US" dirty="0"/>
              <a:t>using a database query language or by </a:t>
            </a:r>
          </a:p>
          <a:p>
            <a:pPr lvl="1"/>
            <a:r>
              <a:rPr lang="en-US" altLang="en-US" dirty="0"/>
              <a:t>using tools such as data analysis software.</a:t>
            </a:r>
          </a:p>
          <a:p>
            <a:r>
              <a:rPr lang="en-US" altLang="en-US" dirty="0"/>
              <a:t>Specialized users --write specialized database applications that do not fit into the traditional data-processing framework. For example, CAD,  graphic data, audio, video.</a:t>
            </a:r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92351" y="1056632"/>
            <a:ext cx="64024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There are four different types of database-system users</a:t>
            </a:r>
            <a:endParaRPr lang="en-US" sz="1700" dirty="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63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Administrator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500545" y="1799577"/>
            <a:ext cx="7301824" cy="405945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dirty="0"/>
              <a:t>Schema definition</a:t>
            </a:r>
          </a:p>
          <a:p>
            <a:r>
              <a:rPr lang="en-US" altLang="en-US" dirty="0"/>
              <a:t>Storage structure and access-method definition</a:t>
            </a:r>
          </a:p>
          <a:p>
            <a:r>
              <a:rPr lang="en-US" altLang="en-US" dirty="0"/>
              <a:t>Schema and physical-organization modification</a:t>
            </a:r>
          </a:p>
          <a:p>
            <a:r>
              <a:rPr lang="en-US" altLang="en-US" dirty="0"/>
              <a:t>Granting of authorization for data access</a:t>
            </a:r>
          </a:p>
          <a:p>
            <a:r>
              <a:rPr lang="en-US" altLang="en-US" dirty="0"/>
              <a:t>Routine maintenance</a:t>
            </a:r>
          </a:p>
          <a:p>
            <a:r>
              <a:rPr lang="en-US" altLang="en-US" dirty="0"/>
              <a:t>Periodically backing up the database</a:t>
            </a:r>
          </a:p>
          <a:p>
            <a:r>
              <a:rPr lang="en-US" altLang="en-US" dirty="0"/>
              <a:t>Ensuring that enough free disk space is available for normal operations, and upgrading disk space as required</a:t>
            </a:r>
          </a:p>
          <a:p>
            <a:r>
              <a:rPr lang="en-US" altLang="en-US" dirty="0"/>
              <a:t>Monitoring jobs running on the database and ensuring that performance is not degraded by very expensive tasks submitted by some users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2351" y="1135534"/>
            <a:ext cx="751001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A person who has central control over the system is called a </a:t>
            </a:r>
            <a:r>
              <a:rPr lang="en-US" sz="1700" b="1" dirty="0">
                <a:solidFill>
                  <a:srgbClr val="00206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database administrator </a:t>
            </a:r>
            <a:r>
              <a:rPr lang="en-US" sz="170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(</a:t>
            </a:r>
            <a:r>
              <a:rPr lang="en-US" sz="1700" b="1" dirty="0">
                <a:solidFill>
                  <a:srgbClr val="00206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DBA</a:t>
            </a:r>
            <a:r>
              <a:rPr lang="en-US" sz="170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, whose functions are:</a:t>
            </a:r>
          </a:p>
        </p:txBody>
      </p:sp>
    </p:spTree>
    <p:extLst>
      <p:ext uri="{BB962C8B-B14F-4D97-AF65-F5344CB8AC3E}">
        <p14:creationId xmlns:p14="http://schemas.microsoft.com/office/powerpoint/2010/main" val="3139399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21665"/>
            <a:ext cx="7692068" cy="4900777"/>
          </a:xfrm>
        </p:spPr>
        <p:txBody>
          <a:bodyPr/>
          <a:lstStyle/>
          <a:p>
            <a:r>
              <a:rPr lang="en-US" altLang="en-US" dirty="0"/>
              <a:t>1950s and early 1960s:</a:t>
            </a:r>
          </a:p>
          <a:p>
            <a:pPr lvl="1"/>
            <a:r>
              <a:rPr lang="en-US" altLang="en-US" dirty="0"/>
              <a:t>Data processing using magnetic tapes for storage</a:t>
            </a:r>
          </a:p>
          <a:p>
            <a:pPr lvl="2"/>
            <a:r>
              <a:rPr lang="en-US" altLang="en-US" dirty="0"/>
              <a:t>Tapes provided only sequential access</a:t>
            </a:r>
          </a:p>
          <a:p>
            <a:pPr lvl="1"/>
            <a:r>
              <a:rPr lang="en-US" altLang="en-US" dirty="0"/>
              <a:t>Punched cards for input</a:t>
            </a:r>
          </a:p>
          <a:p>
            <a:r>
              <a:rPr lang="en-US" altLang="en-US" dirty="0"/>
              <a:t>Late 1960s and 1970s:</a:t>
            </a:r>
          </a:p>
          <a:p>
            <a:pPr lvl="1"/>
            <a:r>
              <a:rPr lang="en-US" altLang="en-US" dirty="0"/>
              <a:t>Hard disks allowed direct access to data</a:t>
            </a:r>
          </a:p>
          <a:p>
            <a:pPr lvl="1"/>
            <a:r>
              <a:rPr lang="en-US" altLang="en-US" dirty="0"/>
              <a:t>Network and hierarchical data models in widespread use</a:t>
            </a:r>
          </a:p>
          <a:p>
            <a:pPr lvl="1"/>
            <a:r>
              <a:rPr lang="en-US" altLang="en-US" dirty="0"/>
              <a:t>Ted </a:t>
            </a:r>
            <a:r>
              <a:rPr lang="en-US" altLang="en-US" dirty="0" err="1"/>
              <a:t>Codd</a:t>
            </a:r>
            <a:r>
              <a:rPr lang="en-US" altLang="en-US" dirty="0"/>
              <a:t> defines the relational data model</a:t>
            </a:r>
          </a:p>
          <a:p>
            <a:pPr lvl="2"/>
            <a:r>
              <a:rPr lang="en-US" altLang="en-US" dirty="0"/>
              <a:t>Would win the ACM Turing Award for this work</a:t>
            </a:r>
          </a:p>
          <a:p>
            <a:pPr lvl="2"/>
            <a:r>
              <a:rPr lang="en-US" altLang="en-US" dirty="0"/>
              <a:t>IBM Research begins System R prototype</a:t>
            </a:r>
          </a:p>
          <a:p>
            <a:pPr lvl="2"/>
            <a:r>
              <a:rPr lang="en-US" altLang="en-US" dirty="0"/>
              <a:t>UC Berkeley (Michael </a:t>
            </a:r>
            <a:r>
              <a:rPr lang="en-US" altLang="en-US" dirty="0" err="1"/>
              <a:t>Stonebraker</a:t>
            </a:r>
            <a:r>
              <a:rPr lang="en-US" altLang="en-US" dirty="0"/>
              <a:t>) begins Ingres prototype</a:t>
            </a:r>
          </a:p>
          <a:p>
            <a:pPr lvl="2"/>
            <a:r>
              <a:rPr lang="en-US" altLang="en-US" dirty="0"/>
              <a:t>Oracle releases first commercial relational database</a:t>
            </a:r>
          </a:p>
          <a:p>
            <a:pPr lvl="1"/>
            <a:r>
              <a:rPr lang="en-US" altLang="en-US" dirty="0"/>
              <a:t>High-performance (for the era) transaction processing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74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327"/>
            <a:ext cx="7621047" cy="4903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1980s: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Research relational prototypes evolve into commercial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becomes industrial standard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Parallel and distributed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Wisconsin, IBM, Teradata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Object-oriented database systems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1990s: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decision support and data-mining applications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multi-terabyte data warehouses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Emergence of Web commerce</a:t>
            </a:r>
          </a:p>
        </p:txBody>
      </p:sp>
    </p:spTree>
    <p:extLst>
      <p:ext uri="{BB962C8B-B14F-4D97-AF65-F5344CB8AC3E}">
        <p14:creationId xmlns:p14="http://schemas.microsoft.com/office/powerpoint/2010/main" val="3977312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 (Cont.)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79135"/>
            <a:ext cx="7665435" cy="489248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2000s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storage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Google </a:t>
            </a:r>
            <a:r>
              <a:rPr lang="en-US" altLang="en-US" dirty="0" err="1"/>
              <a:t>BigTable</a:t>
            </a:r>
            <a:r>
              <a:rPr lang="en-US" altLang="en-US" dirty="0"/>
              <a:t>, Yahoo </a:t>
            </a:r>
            <a:r>
              <a:rPr lang="en-US" altLang="en-US" dirty="0" err="1"/>
              <a:t>PNuts</a:t>
            </a:r>
            <a:r>
              <a:rPr lang="en-US" altLang="en-US" dirty="0"/>
              <a:t>, Amazon,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“</a:t>
            </a:r>
            <a:r>
              <a:rPr lang="en-US" altLang="ja-JP" dirty="0"/>
              <a:t>NoSQL</a:t>
            </a:r>
            <a:r>
              <a:rPr lang="en-US" altLang="en-US" dirty="0"/>
              <a:t>”</a:t>
            </a:r>
            <a:r>
              <a:rPr lang="en-US" altLang="ja-JP" dirty="0"/>
              <a:t> systems.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analysis: beyond SQL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Map reduce and friends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2010s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SQL reloaded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front end to Map Reduce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Massively parallel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Multi-core main-memory databases</a:t>
            </a:r>
          </a:p>
        </p:txBody>
      </p:sp>
    </p:spTree>
    <p:extLst>
      <p:ext uri="{BB962C8B-B14F-4D97-AF65-F5344CB8AC3E}">
        <p14:creationId xmlns:p14="http://schemas.microsoft.com/office/powerpoint/2010/main" val="417879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5683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181350" y="2571750"/>
            <a:ext cx="58293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3200" dirty="0">
                <a:effectLst/>
              </a:rPr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341849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Lecture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4618"/>
            <a:ext cx="10515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Introduction and course overview</a:t>
            </a:r>
          </a:p>
          <a:p>
            <a:pPr lvl="1"/>
            <a:r>
              <a:rPr lang="en-US" sz="1600" dirty="0"/>
              <a:t>Instructor</a:t>
            </a:r>
          </a:p>
          <a:p>
            <a:pPr lvl="1"/>
            <a:r>
              <a:rPr lang="en-US" sz="1600" dirty="0"/>
              <a:t>Course material</a:t>
            </a:r>
          </a:p>
          <a:p>
            <a:pPr lvl="1"/>
            <a:r>
              <a:rPr lang="en-US" sz="1600" dirty="0"/>
              <a:t>Tracks</a:t>
            </a:r>
          </a:p>
          <a:p>
            <a:pPr lvl="1"/>
            <a:r>
              <a:rPr lang="en-US" sz="1600" dirty="0"/>
              <a:t>Lecture schedule</a:t>
            </a:r>
          </a:p>
          <a:p>
            <a:pPr lvl="1"/>
            <a:r>
              <a:rPr lang="en-US" sz="1600" dirty="0"/>
              <a:t>Assignments, exams and grading</a:t>
            </a:r>
          </a:p>
          <a:p>
            <a:pPr lvl="1"/>
            <a:r>
              <a:rPr lang="en-US" sz="1600" dirty="0"/>
              <a:t>Logistics</a:t>
            </a:r>
          </a:p>
          <a:p>
            <a:r>
              <a:rPr lang="en-US" sz="2000" dirty="0"/>
              <a:t>Motivating Examples</a:t>
            </a:r>
          </a:p>
          <a:p>
            <a:r>
              <a:rPr lang="en-US" sz="2000" dirty="0"/>
              <a:t>Core concepts</a:t>
            </a:r>
          </a:p>
          <a:p>
            <a:pPr lvl="1" indent="-365760"/>
            <a:r>
              <a:rPr lang="en-US" altLang="en-US" sz="1600" dirty="0"/>
              <a:t>Database-System Applications</a:t>
            </a:r>
          </a:p>
          <a:p>
            <a:pPr lvl="1" indent="-365760"/>
            <a:r>
              <a:rPr lang="en-US" altLang="en-US" sz="1600" dirty="0"/>
              <a:t>Purpose of Database Systems</a:t>
            </a:r>
          </a:p>
          <a:p>
            <a:pPr lvl="1" indent="-365760"/>
            <a:r>
              <a:rPr lang="en-US" altLang="en-US" sz="1600" dirty="0"/>
              <a:t>View of Data</a:t>
            </a:r>
          </a:p>
          <a:p>
            <a:pPr lvl="1" indent="-365760"/>
            <a:r>
              <a:rPr lang="en-US" altLang="en-US" sz="1600" dirty="0"/>
              <a:t>Database Languages</a:t>
            </a:r>
          </a:p>
          <a:p>
            <a:pPr lvl="1" indent="-365760"/>
            <a:r>
              <a:rPr lang="en-US" altLang="en-US" sz="1600" dirty="0"/>
              <a:t>Database Design</a:t>
            </a:r>
          </a:p>
          <a:p>
            <a:pPr lvl="1" indent="-365760"/>
            <a:r>
              <a:rPr lang="en-US" altLang="en-US" sz="1600" dirty="0"/>
              <a:t>Database Engine</a:t>
            </a:r>
          </a:p>
          <a:p>
            <a:pPr lvl="1" indent="-365760"/>
            <a:r>
              <a:rPr lang="en-US" altLang="en-US" sz="1600" dirty="0"/>
              <a:t>Database Architecture</a:t>
            </a:r>
          </a:p>
          <a:p>
            <a:pPr lvl="1" indent="-365760"/>
            <a:r>
              <a:rPr lang="en-US" altLang="en-US" sz="1600" dirty="0"/>
              <a:t>Database Users and Administrators</a:t>
            </a:r>
          </a:p>
          <a:p>
            <a:pPr lvl="1" indent="-365760"/>
            <a:r>
              <a:rPr lang="en-US" altLang="en-US" sz="1600" dirty="0"/>
              <a:t>History of Database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730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Introduction and Course Overview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4062544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11658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Contact information:</a:t>
            </a:r>
          </a:p>
          <a:p>
            <a:pPr lvl="1"/>
            <a:r>
              <a:rPr lang="en-US" sz="1800" dirty="0"/>
              <a:t>Email: </a:t>
            </a:r>
            <a:r>
              <a:rPr lang="en-US" sz="1800" u="sng" dirty="0">
                <a:hlinkClick r:id="rId4"/>
              </a:rPr>
              <a:t>dff9@columbia.edu</a:t>
            </a:r>
            <a:endParaRPr lang="en-US" sz="1800" dirty="0"/>
          </a:p>
          <a:p>
            <a:pPr lvl="1"/>
            <a:r>
              <a:rPr lang="en-US" sz="1800" dirty="0"/>
              <a:t>Slack: </a:t>
            </a:r>
            <a:r>
              <a:rPr lang="en-US" sz="1800" u="sng" dirty="0">
                <a:hlinkClick r:id="rId5"/>
              </a:rPr>
              <a:t>https://dff-columbia.slack.com/</a:t>
            </a:r>
            <a:endParaRPr lang="en-US" sz="1800" dirty="0"/>
          </a:p>
          <a:p>
            <a:r>
              <a:rPr lang="en-US" sz="2000" dirty="0"/>
              <a:t>Donald F. Ferguson</a:t>
            </a:r>
          </a:p>
          <a:p>
            <a:pPr lvl="1"/>
            <a:r>
              <a:rPr lang="en-US" sz="1800" u="sng" dirty="0">
                <a:hlinkClick r:id="rId6"/>
              </a:rPr>
              <a:t>Ansys, Inc.</a:t>
            </a:r>
            <a:r>
              <a:rPr lang="en-US" sz="1800" dirty="0"/>
              <a:t>: </a:t>
            </a:r>
            <a:r>
              <a:rPr lang="en-US" sz="1800" i="1" dirty="0"/>
              <a:t>Senior Technical Fellow, Chief Software Architect.</a:t>
            </a:r>
            <a:endParaRPr lang="en-US" sz="1800" dirty="0"/>
          </a:p>
          <a:p>
            <a:pPr lvl="1"/>
            <a:r>
              <a:rPr lang="en-US" sz="1800" i="1" dirty="0"/>
              <a:t>Adjunct Professor,</a:t>
            </a:r>
            <a:r>
              <a:rPr lang="en-US" sz="1800" dirty="0"/>
              <a:t> Dept. of Computer Science.</a:t>
            </a:r>
          </a:p>
          <a:p>
            <a:r>
              <a:rPr lang="en-US" sz="2000" dirty="0"/>
              <a:t>Academic experience</a:t>
            </a:r>
          </a:p>
          <a:p>
            <a:pPr lvl="1"/>
            <a:r>
              <a:rPr lang="en-US" sz="1800" dirty="0"/>
              <a:t>Ph.D. in Computer Science, Columbia University, 1989</a:t>
            </a:r>
          </a:p>
          <a:p>
            <a:pPr lvl="1"/>
            <a:r>
              <a:rPr lang="en-US" sz="1800" dirty="0"/>
              <a:t>Joined Columbia as full time _Professor of Professional Practice_, 01-Jan-2018.</a:t>
            </a:r>
          </a:p>
          <a:p>
            <a:pPr lvl="1"/>
            <a:r>
              <a:rPr lang="en-US" sz="1800" dirty="0"/>
              <a:t>Transitioned back to Adjunct Professor, 01-Jan-2019.</a:t>
            </a:r>
          </a:p>
          <a:p>
            <a:pPr lvl="1"/>
            <a:r>
              <a:rPr lang="en-US" sz="1800" dirty="0"/>
              <a:t>12 semesters as an adjunct professor teaching</a:t>
            </a:r>
          </a:p>
          <a:p>
            <a:pPr lvl="2"/>
            <a:r>
              <a:rPr lang="en-US" sz="1600" i="1" dirty="0"/>
              <a:t>E6998: Topics in Computer Science: </a:t>
            </a:r>
            <a:r>
              <a:rPr lang="en-US" sz="1600" dirty="0"/>
              <a:t>Cloud Computing, Web and Internet Application Development, Web Application Servers</a:t>
            </a:r>
            <a:br>
              <a:rPr lang="en-US" sz="1600" dirty="0"/>
            </a:br>
            <a:r>
              <a:rPr lang="en-US" sz="1600" dirty="0"/>
              <a:t>and Applications, Microservices</a:t>
            </a:r>
          </a:p>
          <a:p>
            <a:pPr lvl="2"/>
            <a:r>
              <a:rPr lang="en-US" sz="1600" i="1" dirty="0"/>
              <a:t>W4111 - Introduction to Databases (5 semesters(</a:t>
            </a:r>
            <a:endParaRPr lang="en-US" sz="1600" dirty="0"/>
          </a:p>
          <a:p>
            <a:pPr lvl="1"/>
            <a:r>
              <a:rPr lang="en-US" sz="1800" i="1" dirty="0"/>
              <a:t>Professor of Professional Practice in Computer Science,</a:t>
            </a:r>
            <a:r>
              <a:rPr lang="en-US" sz="1800" dirty="0"/>
              <a:t> January 2018</a:t>
            </a:r>
          </a:p>
          <a:p>
            <a:pPr lvl="2"/>
            <a:r>
              <a:rPr lang="en-US" sz="1600" i="1" dirty="0"/>
              <a:t>E1006</a:t>
            </a:r>
            <a:r>
              <a:rPr lang="en-US" sz="1600" dirty="0"/>
              <a:t> - Introduction to Computing for Engineers and Applied Scientists using Python</a:t>
            </a:r>
          </a:p>
          <a:p>
            <a:pPr lvl="2"/>
            <a:r>
              <a:rPr lang="en-US" sz="1600" i="1" dirty="0"/>
              <a:t>W4111 - Introduction to Databases</a:t>
            </a:r>
            <a:endParaRPr lang="en-US" sz="1600" dirty="0"/>
          </a:p>
          <a:p>
            <a:pPr lvl="2"/>
            <a:r>
              <a:rPr lang="en-US" sz="1600" i="1" dirty="0"/>
              <a:t>E6156 - Topics in SW Engineering: Microservices and Cloud Applications</a:t>
            </a:r>
            <a:endParaRPr lang="en-US" sz="1600" dirty="0"/>
          </a:p>
          <a:p>
            <a:pPr lvl="1" indent="-36576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181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11658600" cy="551648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30 years industry experience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u="sng" dirty="0">
                <a:hlinkClick r:id="rId4"/>
              </a:rPr>
              <a:t>IBM Fellow</a:t>
            </a:r>
            <a:r>
              <a:rPr lang="en-US" sz="1800" dirty="0"/>
              <a:t>, Chief Architect for [IBM Software Group](</a:t>
            </a:r>
            <a:r>
              <a:rPr lang="en-US" sz="1800" u="sng" dirty="0">
                <a:hlinkClick r:id="rId5"/>
              </a:rPr>
              <a:t>https://en.wikipedia.org/wiki/IBM_Software_Group_(SWG)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Microsoft Technical Fellow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Executive Vice President, Chief Technology Officer, </a:t>
            </a:r>
            <a:r>
              <a:rPr lang="en-US" sz="1800" u="sng" dirty="0">
                <a:hlinkClick r:id="rId6"/>
              </a:rPr>
              <a:t>CA Technologies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Vice President, CTO, Senior Fellow, </a:t>
            </a:r>
            <a:r>
              <a:rPr lang="en-US" sz="1800" u="sng" dirty="0">
                <a:hlinkClick r:id="rId7"/>
              </a:rPr>
              <a:t>Dell Software Group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Co-Founder and CTO, </a:t>
            </a:r>
            <a:r>
              <a:rPr lang="en-US" sz="1800" u="sng" dirty="0">
                <a:hlinkClick r:id="rId8"/>
              </a:rPr>
              <a:t>Seeka TV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Senior Technical Fellow, Chief SW Architect, </a:t>
            </a:r>
            <a:r>
              <a:rPr lang="en-US" sz="1800" u="sng" dirty="0">
                <a:hlinkClick r:id="rId9"/>
              </a:rPr>
              <a:t>Ansys, Inc.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Publications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Approximately 60 technical publications.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Authored, co-authored several standards in web applications and web services.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i="1" dirty="0"/>
              <a:t>Web Services Platform Architecture: SOAP, WSDL, WS-Policy, WS-Addressing, WS-BPEL, WS-Reliable Messaging, and More,</a:t>
            </a:r>
            <a:r>
              <a:rPr lang="en-US" sz="1800" dirty="0"/>
              <a:t> ISBN-13: 978-0131488748, 2005, Pearson Education.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12 patents.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Personal and hobbies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Two amazing daughters (One is Barnard student. One is a senior in high school)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Interested in languages. Speak Spanish reasonably well and trying to learn Arabic.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Black Belt in Kenpo Karate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Amateur astronomy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Road bicycling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Officer in the New York Guard</a:t>
            </a:r>
          </a:p>
          <a:p>
            <a:pPr indent="-365760">
              <a:spcBef>
                <a:spcPts val="0"/>
              </a:spcBef>
              <a:spcAft>
                <a:spcPts val="200"/>
              </a:spcAft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0502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Motivating Example(s)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87292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File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C2EB2-638B-054A-8330-2A7D1116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56" y="759721"/>
            <a:ext cx="5945398" cy="5085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5EA88-3FBD-7E45-86AD-CB13CD047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83" y="829844"/>
            <a:ext cx="6067758" cy="43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Find Everyone who was a Principal with a Selected Principal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69" y="873817"/>
            <a:ext cx="7960268" cy="4781372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698A4739-F51F-2445-A4E6-FD72816D9249}"/>
              </a:ext>
            </a:extLst>
          </p:cNvPr>
          <p:cNvSpPr/>
          <p:nvPr/>
        </p:nvSpPr>
        <p:spPr>
          <a:xfrm>
            <a:off x="9904575" y="4368839"/>
            <a:ext cx="1555335" cy="34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45077AAA-FFAE-F34C-A0A8-7BC5AA4A9DBC}"/>
              </a:ext>
            </a:extLst>
          </p:cNvPr>
          <p:cNvSpPr/>
          <p:nvPr/>
        </p:nvSpPr>
        <p:spPr>
          <a:xfrm>
            <a:off x="6741207" y="4623789"/>
            <a:ext cx="890187" cy="34843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597825CE-66EF-1F4A-90BC-1F82E335FF20}"/>
              </a:ext>
            </a:extLst>
          </p:cNvPr>
          <p:cNvSpPr/>
          <p:nvPr/>
        </p:nvSpPr>
        <p:spPr>
          <a:xfrm rot="16200000">
            <a:off x="4079045" y="4257388"/>
            <a:ext cx="833076" cy="73280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A43E88B-3A27-E347-99AA-C29AE135EEE7}"/>
              </a:ext>
            </a:extLst>
          </p:cNvPr>
          <p:cNvSpPr/>
          <p:nvPr/>
        </p:nvSpPr>
        <p:spPr>
          <a:xfrm rot="5400000">
            <a:off x="3999320" y="3314640"/>
            <a:ext cx="833076" cy="73280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17835C1F-20D5-2F40-B27F-45E027B36617}"/>
              </a:ext>
            </a:extLst>
          </p:cNvPr>
          <p:cNvSpPr/>
          <p:nvPr/>
        </p:nvSpPr>
        <p:spPr>
          <a:xfrm rot="9010709">
            <a:off x="6186327" y="2552147"/>
            <a:ext cx="890187" cy="34843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28C1175-FDA4-204E-8A7B-A561AB47D6A9}"/>
              </a:ext>
            </a:extLst>
          </p:cNvPr>
          <p:cNvSpPr/>
          <p:nvPr/>
        </p:nvSpPr>
        <p:spPr>
          <a:xfrm rot="12042476">
            <a:off x="6774057" y="3366755"/>
            <a:ext cx="890187" cy="34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B744EF-8949-C047-8CDD-1D1C852C7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3897057" cy="551648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70C0"/>
                </a:solidFill>
              </a:rPr>
              <a:t>Find </a:t>
            </a:r>
            <a:r>
              <a:rPr lang="en-US" sz="2000" dirty="0" err="1">
                <a:solidFill>
                  <a:srgbClr val="0070C0"/>
                </a:solidFill>
              </a:rPr>
              <a:t>name_basics</a:t>
            </a:r>
            <a:r>
              <a:rPr lang="en-US" sz="2000" dirty="0">
                <a:solidFill>
                  <a:srgbClr val="0070C0"/>
                </a:solidFill>
              </a:rPr>
              <a:t> row using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name or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B050"/>
                </a:solidFill>
              </a:rPr>
              <a:t>Find all the pairings of the form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Title ID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Principal ID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For the search principal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FF0000"/>
                </a:solidFill>
              </a:rPr>
              <a:t>For each pairing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Find all other principals in the movie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7030A0"/>
                </a:solidFill>
              </a:rPr>
              <a:t>Find the matching title.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Find the person information.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Return the answer.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2779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Steps 1,2: Person </a:t>
            </a:r>
            <a:r>
              <a:rPr lang="en-US" altLang="en-US" dirty="0">
                <a:solidFill>
                  <a:schemeClr val="bg1"/>
                </a:solidFill>
                <a:sym typeface="Wingdings" pitchFamily="2" charset="2"/>
              </a:rPr>
              <a:t> Linking Table  Title IDs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5" y="622300"/>
            <a:ext cx="9325149" cy="5601194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5199634A-674C-2F41-8AD9-E3B8C060DF08}"/>
              </a:ext>
            </a:extLst>
          </p:cNvPr>
          <p:cNvSpPr/>
          <p:nvPr/>
        </p:nvSpPr>
        <p:spPr>
          <a:xfrm>
            <a:off x="7556230" y="4587048"/>
            <a:ext cx="1555335" cy="6084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42BA65B1-0CC2-3247-9BF3-E0BF61356A3D}"/>
              </a:ext>
            </a:extLst>
          </p:cNvPr>
          <p:cNvSpPr/>
          <p:nvPr/>
        </p:nvSpPr>
        <p:spPr>
          <a:xfrm>
            <a:off x="3867456" y="5075421"/>
            <a:ext cx="1016271" cy="52527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480344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Steps 3: For Each Title, Find the other Principals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49" y="640856"/>
            <a:ext cx="9325149" cy="5601194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5199634A-674C-2F41-8AD9-E3B8C060DF08}"/>
              </a:ext>
            </a:extLst>
          </p:cNvPr>
          <p:cNvSpPr/>
          <p:nvPr/>
        </p:nvSpPr>
        <p:spPr>
          <a:xfrm>
            <a:off x="9383184" y="4573790"/>
            <a:ext cx="1555335" cy="6084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42BA65B1-0CC2-3247-9BF3-E0BF61356A3D}"/>
              </a:ext>
            </a:extLst>
          </p:cNvPr>
          <p:cNvSpPr/>
          <p:nvPr/>
        </p:nvSpPr>
        <p:spPr>
          <a:xfrm>
            <a:off x="5771260" y="5182197"/>
            <a:ext cx="1016271" cy="52527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D0EBB589-3422-4743-8DD9-9F283BBECE77}"/>
              </a:ext>
            </a:extLst>
          </p:cNvPr>
          <p:cNvSpPr/>
          <p:nvPr/>
        </p:nvSpPr>
        <p:spPr>
          <a:xfrm rot="16200000">
            <a:off x="2413359" y="4545559"/>
            <a:ext cx="1155334" cy="1016271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BBE3C0D3-6EFE-F544-A6F0-CC7CCF66C233}"/>
              </a:ext>
            </a:extLst>
          </p:cNvPr>
          <p:cNvSpPr/>
          <p:nvPr/>
        </p:nvSpPr>
        <p:spPr>
          <a:xfrm rot="5400000">
            <a:off x="2323243" y="3390225"/>
            <a:ext cx="1155334" cy="1016271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BA144-BD59-954C-9616-46077AF15481}"/>
              </a:ext>
            </a:extLst>
          </p:cNvPr>
          <p:cNvSpPr txBox="1"/>
          <p:nvPr/>
        </p:nvSpPr>
        <p:spPr>
          <a:xfrm>
            <a:off x="2811329" y="43040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B4F55-1C7B-C44B-9F05-41681B5E9239}"/>
              </a:ext>
            </a:extLst>
          </p:cNvPr>
          <p:cNvSpPr txBox="1"/>
          <p:nvPr/>
        </p:nvSpPr>
        <p:spPr>
          <a:xfrm>
            <a:off x="0" y="3105834"/>
            <a:ext cx="253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each title from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Scan to find principals</a:t>
            </a:r>
          </a:p>
        </p:txBody>
      </p:sp>
    </p:spTree>
    <p:extLst>
      <p:ext uri="{BB962C8B-B14F-4D97-AF65-F5344CB8AC3E}">
        <p14:creationId xmlns:p14="http://schemas.microsoft.com/office/powerpoint/2010/main" val="330548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851394" cy="353836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altLang="en-US" dirty="0"/>
              <a:t>Database-System Applications</a:t>
            </a:r>
          </a:p>
          <a:p>
            <a:pPr indent="-365760"/>
            <a:r>
              <a:rPr lang="en-US" altLang="en-US" dirty="0"/>
              <a:t>Purpose of Database Systems</a:t>
            </a:r>
          </a:p>
          <a:p>
            <a:pPr indent="-365760"/>
            <a:r>
              <a:rPr lang="en-US" altLang="en-US" dirty="0"/>
              <a:t>View of Data</a:t>
            </a:r>
          </a:p>
          <a:p>
            <a:pPr indent="-365760"/>
            <a:r>
              <a:rPr lang="en-US" altLang="en-US" dirty="0"/>
              <a:t>Database Languages</a:t>
            </a:r>
          </a:p>
          <a:p>
            <a:pPr indent="-365760"/>
            <a:r>
              <a:rPr lang="en-US" altLang="en-US" dirty="0"/>
              <a:t>Database Design</a:t>
            </a:r>
          </a:p>
          <a:p>
            <a:pPr indent="-365760"/>
            <a:r>
              <a:rPr lang="en-US" altLang="en-US" dirty="0"/>
              <a:t>Database Engine</a:t>
            </a:r>
          </a:p>
          <a:p>
            <a:pPr indent="-365760"/>
            <a:r>
              <a:rPr lang="en-US" altLang="en-US" dirty="0"/>
              <a:t>Database Architecture</a:t>
            </a:r>
          </a:p>
          <a:p>
            <a:pPr indent="-365760"/>
            <a:r>
              <a:rPr lang="en-US" altLang="en-US" dirty="0"/>
              <a:t>Database Users and Administrators</a:t>
            </a:r>
          </a:p>
          <a:p>
            <a:pPr indent="-365760"/>
            <a:r>
              <a:rPr lang="en-US" altLang="en-US" dirty="0"/>
              <a:t>History of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229128735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637708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AAB90-29ED-DC40-A8F7-A166FB23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" y="769495"/>
            <a:ext cx="10232571" cy="54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3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AD065-EC7D-F343-AC55-316523B4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43" y="1776039"/>
            <a:ext cx="5214956" cy="1934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– Tom Hanks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B359-E7FB-BE47-B746-06C5CB34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8" y="789214"/>
            <a:ext cx="6341162" cy="52795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8A3ABC-1649-AF40-A88D-9ABC3644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00" y="744618"/>
            <a:ext cx="5381416" cy="5373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There is a lot of stuff to understand.</a:t>
            </a:r>
          </a:p>
          <a:p>
            <a:r>
              <a:rPr lang="en-US" sz="2000" dirty="0"/>
              <a:t>There is a basic application structure</a:t>
            </a:r>
          </a:p>
          <a:p>
            <a:pPr lvl="1"/>
            <a:r>
              <a:rPr lang="en-US" sz="1600" dirty="0"/>
              <a:t>Logical 3-Tier Application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1600" dirty="0"/>
              <a:t>Real solution is staggering more complex.</a:t>
            </a:r>
          </a:p>
          <a:p>
            <a:r>
              <a:rPr lang="en-US" sz="2000" dirty="0"/>
              <a:t>Key concepts:</a:t>
            </a:r>
          </a:p>
          <a:p>
            <a:pPr lvl="1"/>
            <a:r>
              <a:rPr lang="en-US" sz="1600" dirty="0"/>
              <a:t>Two databases:</a:t>
            </a:r>
          </a:p>
          <a:p>
            <a:pPr lvl="2"/>
            <a:r>
              <a:rPr lang="en-US" sz="1200" dirty="0"/>
              <a:t>Block/BLOB for images, HTML, …</a:t>
            </a:r>
          </a:p>
          <a:p>
            <a:pPr lvl="2"/>
            <a:r>
              <a:rPr lang="en-US" sz="1200" dirty="0"/>
              <a:t>Structured data for info about people, movies, …</a:t>
            </a:r>
          </a:p>
          <a:p>
            <a:pPr lvl="1"/>
            <a:r>
              <a:rPr lang="en-US" sz="1600" dirty="0"/>
              <a:t>Interactive web application:</a:t>
            </a:r>
          </a:p>
          <a:p>
            <a:pPr lvl="2"/>
            <a:r>
              <a:rPr lang="en-US" sz="1200" dirty="0"/>
              <a:t>Implements code for requests.</a:t>
            </a:r>
          </a:p>
          <a:p>
            <a:pPr lvl="2"/>
            <a:r>
              <a:rPr lang="en-US" sz="1200" dirty="0"/>
              <a:t>Figuring out how to find data and assemble pages</a:t>
            </a:r>
            <a:br>
              <a:rPr lang="en-US" sz="1200" dirty="0"/>
            </a:br>
            <a:r>
              <a:rPr lang="en-US" sz="1200" dirty="0"/>
              <a:t>from sub-elements.</a:t>
            </a:r>
          </a:p>
          <a:p>
            <a:r>
              <a:rPr lang="en-US" sz="2000" dirty="0"/>
              <a:t>Let’s look at </a:t>
            </a:r>
            <a:r>
              <a:rPr lang="en-US" sz="2000"/>
              <a:t>the structured data.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8093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– Tom Hanks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24696-9BFF-7B40-BF52-728C951EE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09" y="682747"/>
            <a:ext cx="9042400" cy="54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6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II – NY Guard Application Processing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368055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Lecture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4618"/>
            <a:ext cx="10515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Introduction and course overview</a:t>
            </a:r>
          </a:p>
          <a:p>
            <a:pPr lvl="1"/>
            <a:r>
              <a:rPr lang="en-US" sz="1600" dirty="0"/>
              <a:t>Instructor</a:t>
            </a:r>
          </a:p>
          <a:p>
            <a:pPr lvl="1"/>
            <a:r>
              <a:rPr lang="en-US" sz="1600" dirty="0"/>
              <a:t>Course material</a:t>
            </a:r>
          </a:p>
          <a:p>
            <a:pPr lvl="1"/>
            <a:r>
              <a:rPr lang="en-US" sz="1600" dirty="0"/>
              <a:t>Tracks</a:t>
            </a:r>
          </a:p>
          <a:p>
            <a:pPr lvl="1"/>
            <a:r>
              <a:rPr lang="en-US" sz="1600" dirty="0"/>
              <a:t>Lecture schedule</a:t>
            </a:r>
          </a:p>
          <a:p>
            <a:pPr lvl="1"/>
            <a:r>
              <a:rPr lang="en-US" sz="1600" dirty="0"/>
              <a:t>Assignments, exams and grading</a:t>
            </a:r>
          </a:p>
          <a:p>
            <a:pPr lvl="1"/>
            <a:r>
              <a:rPr lang="en-US" sz="1600" dirty="0"/>
              <a:t>Logistics</a:t>
            </a:r>
          </a:p>
          <a:p>
            <a:r>
              <a:rPr lang="en-US" sz="2000" dirty="0"/>
              <a:t>Motivating Examples</a:t>
            </a:r>
          </a:p>
          <a:p>
            <a:r>
              <a:rPr lang="en-US" sz="2000" dirty="0"/>
              <a:t>Core concepts</a:t>
            </a:r>
          </a:p>
          <a:p>
            <a:pPr lvl="1" indent="-365760"/>
            <a:r>
              <a:rPr lang="en-US" altLang="en-US" sz="1600" dirty="0"/>
              <a:t>Database-System Applications</a:t>
            </a:r>
          </a:p>
          <a:p>
            <a:pPr lvl="1" indent="-365760"/>
            <a:r>
              <a:rPr lang="en-US" altLang="en-US" sz="1600" dirty="0"/>
              <a:t>Purpose of Database Systems</a:t>
            </a:r>
          </a:p>
          <a:p>
            <a:pPr lvl="1" indent="-365760"/>
            <a:r>
              <a:rPr lang="en-US" altLang="en-US" sz="1600" dirty="0"/>
              <a:t>View of Data</a:t>
            </a:r>
          </a:p>
          <a:p>
            <a:pPr lvl="1" indent="-365760"/>
            <a:r>
              <a:rPr lang="en-US" altLang="en-US" sz="1600" dirty="0"/>
              <a:t>Database Languages</a:t>
            </a:r>
          </a:p>
          <a:p>
            <a:pPr lvl="1" indent="-365760"/>
            <a:r>
              <a:rPr lang="en-US" altLang="en-US" sz="1600" dirty="0"/>
              <a:t>Database Design</a:t>
            </a:r>
          </a:p>
          <a:p>
            <a:pPr lvl="1" indent="-365760"/>
            <a:r>
              <a:rPr lang="en-US" altLang="en-US" sz="1600" dirty="0"/>
              <a:t>Database Engine</a:t>
            </a:r>
          </a:p>
          <a:p>
            <a:pPr lvl="1" indent="-365760"/>
            <a:r>
              <a:rPr lang="en-US" altLang="en-US" sz="1600" dirty="0"/>
              <a:t>Database Architecture</a:t>
            </a:r>
          </a:p>
          <a:p>
            <a:pPr lvl="1" indent="-365760"/>
            <a:r>
              <a:rPr lang="en-US" altLang="en-US" sz="1600" dirty="0"/>
              <a:t>Database Users and Administrators</a:t>
            </a:r>
          </a:p>
          <a:p>
            <a:pPr lvl="1" indent="-365760"/>
            <a:r>
              <a:rPr lang="en-US" altLang="en-US" sz="1600" dirty="0"/>
              <a:t>History of Database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5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Database-System</a:t>
            </a:r>
            <a:r>
              <a:rPr lang="en-US" altLang="en-US" sz="3200" dirty="0">
                <a:effectLst/>
              </a:rPr>
              <a:t> Applications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5"/>
            <a:ext cx="7400290" cy="4903787"/>
          </a:xfrm>
        </p:spPr>
        <p:txBody>
          <a:bodyPr/>
          <a:lstStyle/>
          <a:p>
            <a:pPr indent="-365760"/>
            <a:r>
              <a:rPr lang="en-US" altLang="en-US" dirty="0"/>
              <a:t>DBMS contains information about a particular enterprise</a:t>
            </a:r>
          </a:p>
          <a:p>
            <a:pPr lvl="1"/>
            <a:r>
              <a:rPr lang="en-US" altLang="en-US" dirty="0"/>
              <a:t>Collection of interrelated data</a:t>
            </a:r>
          </a:p>
          <a:p>
            <a:pPr lvl="1"/>
            <a:r>
              <a:rPr lang="en-US" altLang="en-US" dirty="0"/>
              <a:t>Set of programs to access the data </a:t>
            </a:r>
          </a:p>
          <a:p>
            <a:pPr lvl="1"/>
            <a:r>
              <a:rPr lang="en-US" altLang="en-US" dirty="0"/>
              <a:t>An environment that is both </a:t>
            </a:r>
            <a:r>
              <a:rPr lang="en-US" altLang="en-US" i="1" dirty="0"/>
              <a:t>convenient</a:t>
            </a:r>
            <a:r>
              <a:rPr lang="en-US" altLang="en-US" dirty="0"/>
              <a:t> and </a:t>
            </a:r>
            <a:r>
              <a:rPr lang="en-US" altLang="en-US" i="1" dirty="0"/>
              <a:t>efficient</a:t>
            </a:r>
            <a:r>
              <a:rPr lang="en-US" altLang="en-US" dirty="0"/>
              <a:t> to use</a:t>
            </a:r>
          </a:p>
          <a:p>
            <a:pPr indent="-365760"/>
            <a:r>
              <a:rPr lang="en-US" altLang="en-US" dirty="0"/>
              <a:t>Database systems are used to manage collections of data that are:</a:t>
            </a:r>
          </a:p>
          <a:p>
            <a:pPr lvl="1"/>
            <a:r>
              <a:rPr lang="en-US" altLang="en-US" dirty="0"/>
              <a:t>Highly valuable</a:t>
            </a:r>
          </a:p>
          <a:p>
            <a:pPr lvl="1"/>
            <a:r>
              <a:rPr lang="en-US" altLang="en-US" dirty="0"/>
              <a:t>Relatively large</a:t>
            </a:r>
          </a:p>
          <a:p>
            <a:pPr lvl="1"/>
            <a:r>
              <a:rPr lang="en-US" altLang="en-US" dirty="0"/>
              <a:t>Accessed by multiple users and applications, often at the same time.</a:t>
            </a:r>
          </a:p>
          <a:p>
            <a:pPr marL="365760" indent="-365760"/>
            <a:r>
              <a:rPr lang="en-US" altLang="en-US" dirty="0"/>
              <a:t>A modern database system is a complex software system whose task is to manage a large, complex collection of data.</a:t>
            </a:r>
          </a:p>
          <a:p>
            <a:pPr indent="-365760"/>
            <a:r>
              <a:rPr lang="en-US" dirty="0">
                <a:ea typeface="ＭＳ Ｐゴシック" pitchFamily="34" charset="-128"/>
              </a:rPr>
              <a:t>Databases touch all aspects of our lives</a:t>
            </a:r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0199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00831"/>
            <a:ext cx="7576659" cy="486017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Enterprise Information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Accounting: payments, receipts, assets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Human Resources: Information about employees, salaries, payroll taxes.</a:t>
            </a:r>
          </a:p>
          <a:p>
            <a:r>
              <a:rPr lang="en-US" dirty="0">
                <a:ea typeface="ＭＳ Ｐゴシック" pitchFamily="34" charset="-128"/>
              </a:rPr>
              <a:t>Manufacturing: management of production, inventory, orders, supply chain.</a:t>
            </a:r>
          </a:p>
          <a:p>
            <a:r>
              <a:rPr lang="en-US" dirty="0">
                <a:ea typeface="ＭＳ Ｐゴシック" pitchFamily="34" charset="-128"/>
              </a:rPr>
              <a:t>Banking and finance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customer information, accounts, loans, and banking transactions.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Credit card transactions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Finance:  sales and purchases of financial instruments (e.g., stocks and bonds; storing real-time market data</a:t>
            </a:r>
          </a:p>
          <a:p>
            <a:r>
              <a:rPr lang="en-US" dirty="0">
                <a:ea typeface="ＭＳ Ｐゴシック" pitchFamily="34" charset="-128"/>
              </a:rPr>
              <a:t>Universities:  registration, grades</a:t>
            </a: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0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9886" y="117475"/>
            <a:ext cx="8077200" cy="609600"/>
          </a:xfrm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78603" y="1093791"/>
            <a:ext cx="7617040" cy="490378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dirty="0">
                <a:ea typeface="ＭＳ Ｐゴシック" pitchFamily="34" charset="-128"/>
              </a:rPr>
              <a:t>Telecommunication: records of calls, texts, and data usage, generating monthly bills, maintaining balances on prepaid calling cards</a:t>
            </a:r>
          </a:p>
          <a:p>
            <a:r>
              <a:rPr lang="en-US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advertisements</a:t>
            </a:r>
          </a:p>
          <a:p>
            <a:r>
              <a:rPr lang="en-US" dirty="0">
                <a:ea typeface="ＭＳ Ｐゴシック" pitchFamily="34" charset="-128"/>
              </a:rPr>
              <a:t>Document databases</a:t>
            </a:r>
          </a:p>
          <a:p>
            <a:r>
              <a:rPr lang="en-US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8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2598199" y="1851328"/>
            <a:ext cx="7315199" cy="3988640"/>
          </a:xfrm>
        </p:spPr>
        <p:txBody>
          <a:bodyPr/>
          <a:lstStyle/>
          <a:p>
            <a:r>
              <a:rPr lang="en-US" altLang="en-US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dirty="0"/>
              <a:t>Difficulty in accessing data </a:t>
            </a:r>
          </a:p>
          <a:p>
            <a:pPr lvl="1"/>
            <a:r>
              <a:rPr lang="en-US" altLang="en-US" dirty="0"/>
              <a:t>Need to write a new program to carry out each new task</a:t>
            </a:r>
          </a:p>
          <a:p>
            <a:r>
              <a:rPr lang="en-US" altLang="en-US" dirty="0"/>
              <a:t>Data isolation </a:t>
            </a:r>
          </a:p>
          <a:p>
            <a:pPr lvl="1"/>
            <a:r>
              <a:rPr lang="en-US" altLang="en-US" dirty="0"/>
              <a:t>Multiple files and formats</a:t>
            </a:r>
          </a:p>
          <a:p>
            <a:r>
              <a:rPr lang="en-US" altLang="en-US" dirty="0"/>
              <a:t>Integrity problems</a:t>
            </a:r>
          </a:p>
          <a:p>
            <a:pPr lvl="1"/>
            <a:r>
              <a:rPr lang="en-US" altLang="en-US" dirty="0"/>
              <a:t>Integrity constraints  (e.g., account balance &gt; 0) become </a:t>
            </a:r>
            <a:r>
              <a:rPr lang="ja-JP" altLang="en-US" dirty="0"/>
              <a:t>“</a:t>
            </a:r>
            <a:r>
              <a:rPr lang="en-US" altLang="ja-JP" dirty="0"/>
              <a:t>buried</a:t>
            </a:r>
            <a:r>
              <a:rPr lang="ja-JP" altLang="en-US" dirty="0"/>
              <a:t>”</a:t>
            </a:r>
            <a:r>
              <a:rPr lang="en-US" altLang="ja-JP" dirty="0"/>
              <a:t> in program code rather than being stated explicitly</a:t>
            </a:r>
          </a:p>
          <a:p>
            <a:pPr lvl="1"/>
            <a:r>
              <a:rPr lang="en-US" altLang="en-US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2350" y="1142252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  <a:latin typeface="Helvetica"/>
                <a:ea typeface="MS PGothic" panose="020B0600070205080204" pitchFamily="34" charset="-128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</p:spTree>
    <p:extLst>
      <p:ext uri="{BB962C8B-B14F-4D97-AF65-F5344CB8AC3E}">
        <p14:creationId xmlns:p14="http://schemas.microsoft.com/office/powerpoint/2010/main" val="302448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11510</TotalTime>
  <Words>3443</Words>
  <Application>Microsoft Macintosh PowerPoint</Application>
  <PresentationFormat>Widescreen</PresentationFormat>
  <Paragraphs>500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PowerPoint Presentation</vt:lpstr>
      <vt:lpstr>PowerPoint Presentation</vt:lpstr>
      <vt:lpstr>PowerPoint Presentation</vt:lpstr>
      <vt:lpstr>Chapter 1: Introduction</vt:lpstr>
      <vt:lpstr>Outline</vt:lpstr>
      <vt:lpstr>Database-System Applications</vt:lpstr>
      <vt:lpstr>Database Applications Examples</vt:lpstr>
      <vt:lpstr>Database Applications Examples (Cont.)</vt:lpstr>
      <vt:lpstr>Purpose of Database Systems</vt:lpstr>
      <vt:lpstr>Purpose of Database Systems (Cont.)</vt:lpstr>
      <vt:lpstr>University Database Example</vt:lpstr>
      <vt:lpstr>View of Data</vt:lpstr>
      <vt:lpstr>Data Models</vt:lpstr>
      <vt:lpstr>Relational Model</vt:lpstr>
      <vt:lpstr>A Sample Relational Database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Data Manipulation Language (Cont.)</vt:lpstr>
      <vt:lpstr>SQL Query Language</vt:lpstr>
      <vt:lpstr>Database Access from Application Program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Database Architecture</vt:lpstr>
      <vt:lpstr>Database Applications</vt:lpstr>
      <vt:lpstr>Two-tier and three-tier architectures</vt:lpstr>
      <vt:lpstr>Database Users</vt:lpstr>
      <vt:lpstr>Database Administrator</vt:lpstr>
      <vt:lpstr>History of Database Systems</vt:lpstr>
      <vt:lpstr>History of Database Systems (Cont.)</vt:lpstr>
      <vt:lpstr>History of Database Systems (Cont.)</vt:lpstr>
      <vt:lpstr>End of 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2</cp:revision>
  <cp:lastPrinted>2019-12-22T11:43:29Z</cp:lastPrinted>
  <dcterms:created xsi:type="dcterms:W3CDTF">2019-12-10T14:25:24Z</dcterms:created>
  <dcterms:modified xsi:type="dcterms:W3CDTF">2020-01-23T16:21:01Z</dcterms:modified>
</cp:coreProperties>
</file>